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2"/>
  </p:normalViewPr>
  <p:slideViewPr>
    <p:cSldViewPr snapToGrid="0" snapToObjects="1">
      <p:cViewPr varScale="1">
        <p:scale>
          <a:sx n="64" d="100"/>
          <a:sy n="64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5" name="Shape 3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2" name="Shape 3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problème solution DISTRIBUTION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6" name="Shape 6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Où est Charlie ? (Where's Wally?)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Shape 9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7" name="Shape 9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ct val="117999"/>
              </a:lnSpc>
              <a:defRPr sz="2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Storyboard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31" name="Shape 9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Storyboard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794000" y="644525"/>
            <a:ext cx="18288000" cy="9652101"/>
          </a:xfrm>
          <a:prstGeom prst="rect">
            <a:avLst/>
          </a:prstGeom>
        </p:spPr>
        <p:txBody>
          <a:bodyPr anchor="t"/>
          <a:lstStyle>
            <a:lvl1pPr algn="ctr"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25800" y="108362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457200" algn="ctr">
              <a:buSzTx/>
              <a:buFontTx/>
              <a:buNone/>
              <a:defRPr sz="4800"/>
            </a:lvl2pPr>
            <a:lvl3pPr marL="0" indent="914400" algn="ctr">
              <a:buSzTx/>
              <a:buFontTx/>
              <a:buNone/>
              <a:defRPr sz="4800"/>
            </a:lvl3pPr>
            <a:lvl4pPr marL="0" indent="1371600" algn="ctr">
              <a:buSzTx/>
              <a:buFontTx/>
              <a:buNone/>
              <a:defRPr sz="4800"/>
            </a:lvl4pPr>
            <a:lvl5pPr marL="0" indent="1828800" algn="ctr">
              <a:buSzTx/>
              <a:buFontTx/>
              <a:buNone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EBMGT-TITRE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itle Text"/>
          <p:cNvSpPr txBox="1">
            <a:spLocks noGrp="1"/>
          </p:cNvSpPr>
          <p:nvPr>
            <p:ph type="title"/>
          </p:nvPr>
        </p:nvSpPr>
        <p:spPr>
          <a:xfrm>
            <a:off x="381002" y="-105593"/>
            <a:ext cx="23716327" cy="1845255"/>
          </a:xfrm>
          <a:prstGeom prst="rect">
            <a:avLst/>
          </a:prstGeom>
        </p:spPr>
        <p:txBody>
          <a:bodyPr lIns="121919" tIns="121919" rIns="121919" bIns="121919" anchor="t"/>
          <a:lstStyle>
            <a:lvl1pPr algn="ctr" defTabSz="2438400">
              <a:lnSpc>
                <a:spcPct val="100000"/>
              </a:lnSpc>
              <a:defRPr sz="10600">
                <a:solidFill>
                  <a:srgbClr val="292834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Title Text</a:t>
            </a:r>
          </a:p>
        </p:txBody>
      </p:sp>
      <p:pic>
        <p:nvPicPr>
          <p:cNvPr id="286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2967" y="13815668"/>
            <a:ext cx="905934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groupapa 2 petit.png" descr="groupapa 2 pet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2873" y="14548882"/>
            <a:ext cx="3772858" cy="2654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Picture 18" descr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4079" y="14755468"/>
            <a:ext cx="3048991" cy="892462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11379"/>
            <a:ext cx="5689601" cy="802641"/>
          </a:xfrm>
          <a:prstGeom prst="rect">
            <a:avLst/>
          </a:prstGeom>
        </p:spPr>
        <p:txBody>
          <a:bodyPr lIns="121919" tIns="121919" rIns="121919" bIns="121919"/>
          <a:lstStyle>
            <a:lvl1pPr defTabSz="2438400"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esVidePetitTitreX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itle Text"/>
          <p:cNvSpPr txBox="1">
            <a:spLocks noGrp="1"/>
          </p:cNvSpPr>
          <p:nvPr>
            <p:ph type="title"/>
          </p:nvPr>
        </p:nvSpPr>
        <p:spPr>
          <a:xfrm>
            <a:off x="14808200" y="13360400"/>
            <a:ext cx="9525000" cy="358776"/>
          </a:xfrm>
          <a:prstGeom prst="rect">
            <a:avLst/>
          </a:prstGeom>
        </p:spPr>
        <p:txBody>
          <a:bodyPr/>
          <a:lstStyle>
            <a:lvl1pPr algn="r">
              <a:defRPr sz="2000" spc="-79" baseline="-15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30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163464" y="12776834"/>
            <a:ext cx="544137" cy="601981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Image 11" descr="Imag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5077" y="12743729"/>
            <a:ext cx="1250766" cy="90055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85279" y="13150794"/>
            <a:ext cx="238722" cy="221953"/>
          </a:xfrm>
          <a:prstGeom prst="rect">
            <a:avLst/>
          </a:prstGeom>
        </p:spPr>
        <p:txBody>
          <a:bodyPr lIns="0" tIns="0" rIns="0" bIns="0" anchor="b"/>
          <a:lstStyle>
            <a:lvl1pPr algn="l" defTabSz="2438400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360559"/>
            <a:ext cx="945489" cy="945006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 lIns="121919" tIns="121919" rIns="121919" bIns="121919"/>
          <a:lstStyle>
            <a:lvl1pPr defTabSz="1828970">
              <a:defRPr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ai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icture Placeholder 10"/>
          <p:cNvSpPr>
            <a:spLocks noGrp="1"/>
          </p:cNvSpPr>
          <p:nvPr>
            <p:ph type="pic" sz="half" idx="21"/>
          </p:nvPr>
        </p:nvSpPr>
        <p:spPr>
          <a:xfrm>
            <a:off x="15432524" y="-1"/>
            <a:ext cx="8951476" cy="13716001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D1D1D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esVidePetitTitreX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itle Text"/>
          <p:cNvSpPr txBox="1">
            <a:spLocks noGrp="1"/>
          </p:cNvSpPr>
          <p:nvPr>
            <p:ph type="title"/>
          </p:nvPr>
        </p:nvSpPr>
        <p:spPr>
          <a:xfrm>
            <a:off x="14808200" y="13360400"/>
            <a:ext cx="9525000" cy="358777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xfrm>
            <a:off x="-1" y="-10457"/>
            <a:ext cx="24410720" cy="1368823"/>
          </a:xfrm>
          <a:prstGeom prst="rect">
            <a:avLst/>
          </a:prstGeom>
          <a:solidFill>
            <a:srgbClr val="000000"/>
          </a:solidFill>
          <a:ln w="12700"/>
        </p:spPr>
        <p:txBody>
          <a:bodyPr lIns="0" tIns="0" rIns="0" bIns="0"/>
          <a:lstStyle>
            <a:lvl1pPr indent="359999">
              <a:defRPr sz="7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31307" y="10244810"/>
            <a:ext cx="5035972" cy="308710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600" b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457189">
              <a:buSzTx/>
              <a:buFontTx/>
              <a:buNone/>
              <a:defRPr sz="3600" b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25879" indent="-411479">
              <a:buFontTx/>
              <a:defRPr sz="3600" b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indent="-457200">
              <a:buFontTx/>
              <a:defRPr sz="3600" b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indent="-457200">
              <a:buFontTx/>
              <a:defRPr sz="3600" b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Rectangle 7"/>
          <p:cNvSpPr/>
          <p:nvPr/>
        </p:nvSpPr>
        <p:spPr>
          <a:xfrm>
            <a:off x="6502031" y="1905157"/>
            <a:ext cx="151195" cy="1084125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Rectangle 8"/>
          <p:cNvSpPr/>
          <p:nvPr/>
        </p:nvSpPr>
        <p:spPr>
          <a:xfrm>
            <a:off x="16920184" y="1905157"/>
            <a:ext cx="151195" cy="1084125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ZoneTexte 24"/>
          <p:cNvSpPr txBox="1"/>
          <p:nvPr/>
        </p:nvSpPr>
        <p:spPr>
          <a:xfrm>
            <a:off x="23682918" y="2743931"/>
            <a:ext cx="163709" cy="3048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41" name="ZoneTexte 23"/>
          <p:cNvSpPr txBox="1"/>
          <p:nvPr/>
        </p:nvSpPr>
        <p:spPr>
          <a:xfrm>
            <a:off x="17439854" y="2690235"/>
            <a:ext cx="127001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42" name="Connecteur droit 16"/>
          <p:cNvSpPr/>
          <p:nvPr/>
        </p:nvSpPr>
        <p:spPr>
          <a:xfrm>
            <a:off x="17514354" y="2697885"/>
            <a:ext cx="625323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3" name="Connecteur droit 17"/>
          <p:cNvSpPr/>
          <p:nvPr/>
        </p:nvSpPr>
        <p:spPr>
          <a:xfrm>
            <a:off x="17515622" y="256670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4" name="Connecteur droit 22"/>
          <p:cNvSpPr/>
          <p:nvPr/>
        </p:nvSpPr>
        <p:spPr>
          <a:xfrm>
            <a:off x="23788219" y="256670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5" name="ZoneTexte 27"/>
          <p:cNvSpPr txBox="1"/>
          <p:nvPr/>
        </p:nvSpPr>
        <p:spPr>
          <a:xfrm>
            <a:off x="23671558" y="4693661"/>
            <a:ext cx="163709" cy="3048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46" name="ZoneTexte 28"/>
          <p:cNvSpPr txBox="1"/>
          <p:nvPr/>
        </p:nvSpPr>
        <p:spPr>
          <a:xfrm>
            <a:off x="17428494" y="4639965"/>
            <a:ext cx="127001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47" name="Connecteur droit 30"/>
          <p:cNvSpPr/>
          <p:nvPr/>
        </p:nvSpPr>
        <p:spPr>
          <a:xfrm>
            <a:off x="17502993" y="4647615"/>
            <a:ext cx="6253237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8" name="Connecteur droit 31"/>
          <p:cNvSpPr/>
          <p:nvPr/>
        </p:nvSpPr>
        <p:spPr>
          <a:xfrm>
            <a:off x="17504262" y="451643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9" name="Connecteur droit 32"/>
          <p:cNvSpPr/>
          <p:nvPr/>
        </p:nvSpPr>
        <p:spPr>
          <a:xfrm>
            <a:off x="23776859" y="451643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0" name="ZoneTexte 36"/>
          <p:cNvSpPr txBox="1"/>
          <p:nvPr/>
        </p:nvSpPr>
        <p:spPr>
          <a:xfrm>
            <a:off x="23669518" y="6596379"/>
            <a:ext cx="163709" cy="3048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51" name="ZoneTexte 37"/>
          <p:cNvSpPr txBox="1"/>
          <p:nvPr/>
        </p:nvSpPr>
        <p:spPr>
          <a:xfrm>
            <a:off x="17426454" y="6542683"/>
            <a:ext cx="127001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52" name="Connecteur droit 39"/>
          <p:cNvSpPr/>
          <p:nvPr/>
        </p:nvSpPr>
        <p:spPr>
          <a:xfrm>
            <a:off x="17500953" y="6550333"/>
            <a:ext cx="625323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3" name="Connecteur droit 40"/>
          <p:cNvSpPr/>
          <p:nvPr/>
        </p:nvSpPr>
        <p:spPr>
          <a:xfrm>
            <a:off x="17502222" y="641915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4" name="Connecteur droit 41"/>
          <p:cNvSpPr/>
          <p:nvPr/>
        </p:nvSpPr>
        <p:spPr>
          <a:xfrm>
            <a:off x="23774819" y="641915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5" name="ZoneTexte 43"/>
          <p:cNvSpPr txBox="1"/>
          <p:nvPr/>
        </p:nvSpPr>
        <p:spPr>
          <a:xfrm>
            <a:off x="23658159" y="8546110"/>
            <a:ext cx="163709" cy="3048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56" name="ZoneTexte 44"/>
          <p:cNvSpPr txBox="1"/>
          <p:nvPr/>
        </p:nvSpPr>
        <p:spPr>
          <a:xfrm>
            <a:off x="17415095" y="8492413"/>
            <a:ext cx="127001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57" name="Connecteur droit 46"/>
          <p:cNvSpPr/>
          <p:nvPr/>
        </p:nvSpPr>
        <p:spPr>
          <a:xfrm>
            <a:off x="17489594" y="8500064"/>
            <a:ext cx="625323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8" name="Connecteur droit 47"/>
          <p:cNvSpPr/>
          <p:nvPr/>
        </p:nvSpPr>
        <p:spPr>
          <a:xfrm>
            <a:off x="17490863" y="836888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9" name="Connecteur droit 48"/>
          <p:cNvSpPr/>
          <p:nvPr/>
        </p:nvSpPr>
        <p:spPr>
          <a:xfrm>
            <a:off x="23763460" y="836888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60" name="ZoneTexte 52"/>
          <p:cNvSpPr txBox="1"/>
          <p:nvPr/>
        </p:nvSpPr>
        <p:spPr>
          <a:xfrm>
            <a:off x="23656115" y="10448827"/>
            <a:ext cx="163709" cy="3048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61" name="ZoneTexte 53"/>
          <p:cNvSpPr txBox="1"/>
          <p:nvPr/>
        </p:nvSpPr>
        <p:spPr>
          <a:xfrm>
            <a:off x="17413051" y="10395131"/>
            <a:ext cx="127001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62" name="Connecteur droit 55"/>
          <p:cNvSpPr/>
          <p:nvPr/>
        </p:nvSpPr>
        <p:spPr>
          <a:xfrm>
            <a:off x="17487551" y="10402781"/>
            <a:ext cx="625323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63" name="Connecteur droit 56"/>
          <p:cNvSpPr/>
          <p:nvPr/>
        </p:nvSpPr>
        <p:spPr>
          <a:xfrm>
            <a:off x="17488819" y="10271597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64" name="Connecteur droit 57"/>
          <p:cNvSpPr/>
          <p:nvPr/>
        </p:nvSpPr>
        <p:spPr>
          <a:xfrm>
            <a:off x="23761416" y="10271597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65" name="ZoneTexte 59"/>
          <p:cNvSpPr txBox="1"/>
          <p:nvPr/>
        </p:nvSpPr>
        <p:spPr>
          <a:xfrm>
            <a:off x="23644758" y="12398557"/>
            <a:ext cx="163709" cy="3048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66" name="ZoneTexte 60"/>
          <p:cNvSpPr txBox="1"/>
          <p:nvPr/>
        </p:nvSpPr>
        <p:spPr>
          <a:xfrm>
            <a:off x="17401694" y="12344861"/>
            <a:ext cx="127001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67" name="Connecteur droit 62"/>
          <p:cNvSpPr/>
          <p:nvPr/>
        </p:nvSpPr>
        <p:spPr>
          <a:xfrm>
            <a:off x="17476193" y="12352511"/>
            <a:ext cx="6253237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68" name="Connecteur droit 63"/>
          <p:cNvSpPr/>
          <p:nvPr/>
        </p:nvSpPr>
        <p:spPr>
          <a:xfrm>
            <a:off x="17477462" y="12221328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69" name="Connecteur droit 64"/>
          <p:cNvSpPr/>
          <p:nvPr/>
        </p:nvSpPr>
        <p:spPr>
          <a:xfrm>
            <a:off x="23750059" y="12221328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ERSONA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192356" y="141944"/>
            <a:ext cx="23999288" cy="1368822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</p:spPr>
        <p:txBody>
          <a:bodyPr lIns="0" tIns="0" rIns="0" bIns="0"/>
          <a:lstStyle>
            <a:lvl1pPr indent="359999">
              <a:defRPr sz="7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Rectangle 7"/>
          <p:cNvSpPr/>
          <p:nvPr/>
        </p:nvSpPr>
        <p:spPr>
          <a:xfrm>
            <a:off x="5740031" y="1905157"/>
            <a:ext cx="161622" cy="1158892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" name="Rectangle 8"/>
          <p:cNvSpPr/>
          <p:nvPr/>
        </p:nvSpPr>
        <p:spPr>
          <a:xfrm>
            <a:off x="17097984" y="1905157"/>
            <a:ext cx="161622" cy="1158892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" name="ZoneTexte 24"/>
          <p:cNvSpPr txBox="1"/>
          <p:nvPr/>
        </p:nvSpPr>
        <p:spPr>
          <a:xfrm>
            <a:off x="23682918" y="2743931"/>
            <a:ext cx="163709" cy="3048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81" name="ZoneTexte 23"/>
          <p:cNvSpPr txBox="1"/>
          <p:nvPr/>
        </p:nvSpPr>
        <p:spPr>
          <a:xfrm>
            <a:off x="17439854" y="2690235"/>
            <a:ext cx="127001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82" name="Connecteur droit 16"/>
          <p:cNvSpPr/>
          <p:nvPr/>
        </p:nvSpPr>
        <p:spPr>
          <a:xfrm>
            <a:off x="17514354" y="2697885"/>
            <a:ext cx="625323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83" name="Connecteur droit 17"/>
          <p:cNvSpPr/>
          <p:nvPr/>
        </p:nvSpPr>
        <p:spPr>
          <a:xfrm>
            <a:off x="17515622" y="256670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84" name="Connecteur droit 22"/>
          <p:cNvSpPr/>
          <p:nvPr/>
        </p:nvSpPr>
        <p:spPr>
          <a:xfrm>
            <a:off x="23788219" y="256670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85" name="ZoneTexte 27"/>
          <p:cNvSpPr txBox="1"/>
          <p:nvPr/>
        </p:nvSpPr>
        <p:spPr>
          <a:xfrm>
            <a:off x="23671558" y="4693661"/>
            <a:ext cx="163709" cy="3048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86" name="ZoneTexte 28"/>
          <p:cNvSpPr txBox="1"/>
          <p:nvPr/>
        </p:nvSpPr>
        <p:spPr>
          <a:xfrm>
            <a:off x="17428494" y="4639965"/>
            <a:ext cx="127001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87" name="Connecteur droit 30"/>
          <p:cNvSpPr/>
          <p:nvPr/>
        </p:nvSpPr>
        <p:spPr>
          <a:xfrm>
            <a:off x="17502993" y="4647615"/>
            <a:ext cx="6253237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88" name="Connecteur droit 31"/>
          <p:cNvSpPr/>
          <p:nvPr/>
        </p:nvSpPr>
        <p:spPr>
          <a:xfrm>
            <a:off x="17504262" y="451643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89" name="Connecteur droit 32"/>
          <p:cNvSpPr/>
          <p:nvPr/>
        </p:nvSpPr>
        <p:spPr>
          <a:xfrm>
            <a:off x="23776859" y="4516432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90" name="ZoneTexte 36"/>
          <p:cNvSpPr txBox="1"/>
          <p:nvPr/>
        </p:nvSpPr>
        <p:spPr>
          <a:xfrm>
            <a:off x="23669518" y="6596379"/>
            <a:ext cx="163709" cy="3048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91" name="ZoneTexte 37"/>
          <p:cNvSpPr txBox="1"/>
          <p:nvPr/>
        </p:nvSpPr>
        <p:spPr>
          <a:xfrm>
            <a:off x="17426454" y="6542683"/>
            <a:ext cx="127001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92" name="Connecteur droit 39"/>
          <p:cNvSpPr/>
          <p:nvPr/>
        </p:nvSpPr>
        <p:spPr>
          <a:xfrm>
            <a:off x="17500953" y="6550333"/>
            <a:ext cx="625323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93" name="Connecteur droit 40"/>
          <p:cNvSpPr/>
          <p:nvPr/>
        </p:nvSpPr>
        <p:spPr>
          <a:xfrm>
            <a:off x="17502222" y="641915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94" name="Connecteur droit 41"/>
          <p:cNvSpPr/>
          <p:nvPr/>
        </p:nvSpPr>
        <p:spPr>
          <a:xfrm>
            <a:off x="23774819" y="641915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95" name="ZoneTexte 43"/>
          <p:cNvSpPr txBox="1"/>
          <p:nvPr/>
        </p:nvSpPr>
        <p:spPr>
          <a:xfrm>
            <a:off x="23658159" y="8546110"/>
            <a:ext cx="163709" cy="3048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96" name="ZoneTexte 44"/>
          <p:cNvSpPr txBox="1"/>
          <p:nvPr/>
        </p:nvSpPr>
        <p:spPr>
          <a:xfrm>
            <a:off x="17415095" y="8492413"/>
            <a:ext cx="127001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97" name="Connecteur droit 46"/>
          <p:cNvSpPr/>
          <p:nvPr/>
        </p:nvSpPr>
        <p:spPr>
          <a:xfrm>
            <a:off x="17489594" y="8500064"/>
            <a:ext cx="625323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98" name="Connecteur droit 47"/>
          <p:cNvSpPr/>
          <p:nvPr/>
        </p:nvSpPr>
        <p:spPr>
          <a:xfrm>
            <a:off x="17490863" y="836888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99" name="Connecteur droit 48"/>
          <p:cNvSpPr/>
          <p:nvPr/>
        </p:nvSpPr>
        <p:spPr>
          <a:xfrm>
            <a:off x="23763460" y="836888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00" name="ZoneTexte 52"/>
          <p:cNvSpPr txBox="1"/>
          <p:nvPr/>
        </p:nvSpPr>
        <p:spPr>
          <a:xfrm>
            <a:off x="23656115" y="10448827"/>
            <a:ext cx="163709" cy="3048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101" name="ZoneTexte 53"/>
          <p:cNvSpPr txBox="1"/>
          <p:nvPr/>
        </p:nvSpPr>
        <p:spPr>
          <a:xfrm>
            <a:off x="17413051" y="10395131"/>
            <a:ext cx="127001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102" name="Connecteur droit 55"/>
          <p:cNvSpPr/>
          <p:nvPr/>
        </p:nvSpPr>
        <p:spPr>
          <a:xfrm>
            <a:off x="17487551" y="10402781"/>
            <a:ext cx="625323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03" name="Connecteur droit 56"/>
          <p:cNvSpPr/>
          <p:nvPr/>
        </p:nvSpPr>
        <p:spPr>
          <a:xfrm>
            <a:off x="17488819" y="10271597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04" name="Connecteur droit 57"/>
          <p:cNvSpPr/>
          <p:nvPr/>
        </p:nvSpPr>
        <p:spPr>
          <a:xfrm>
            <a:off x="23761416" y="10271597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05" name="ZoneTexte 59"/>
          <p:cNvSpPr txBox="1"/>
          <p:nvPr/>
        </p:nvSpPr>
        <p:spPr>
          <a:xfrm>
            <a:off x="23644758" y="12398557"/>
            <a:ext cx="163709" cy="3048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106" name="ZoneTexte 60"/>
          <p:cNvSpPr txBox="1"/>
          <p:nvPr/>
        </p:nvSpPr>
        <p:spPr>
          <a:xfrm>
            <a:off x="17401694" y="12344861"/>
            <a:ext cx="127001" cy="3810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107" name="Connecteur droit 62"/>
          <p:cNvSpPr/>
          <p:nvPr/>
        </p:nvSpPr>
        <p:spPr>
          <a:xfrm>
            <a:off x="17476193" y="12352511"/>
            <a:ext cx="6253237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08" name="Connecteur droit 63"/>
          <p:cNvSpPr/>
          <p:nvPr/>
        </p:nvSpPr>
        <p:spPr>
          <a:xfrm>
            <a:off x="17477462" y="12221328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09" name="Connecteur droit 64"/>
          <p:cNvSpPr/>
          <p:nvPr/>
        </p:nvSpPr>
        <p:spPr>
          <a:xfrm>
            <a:off x="23750059" y="12221328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110" name="Picture 5" descr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2152" y="1767839"/>
            <a:ext cx="5798453" cy="7615518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itle Text"/>
          <p:cNvSpPr txBox="1"/>
          <p:nvPr/>
        </p:nvSpPr>
        <p:spPr>
          <a:xfrm>
            <a:off x="192356" y="1853922"/>
            <a:ext cx="2770345" cy="3823277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indent="359999">
              <a:lnSpc>
                <a:spcPct val="90000"/>
              </a:lnSpc>
              <a:defRPr sz="7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-88386" y="-10457"/>
            <a:ext cx="24499105" cy="1368823"/>
          </a:xfrm>
          <a:prstGeom prst="rect">
            <a:avLst/>
          </a:prstGeom>
          <a:solidFill>
            <a:schemeClr val="accent1"/>
          </a:solidFill>
          <a:ln w="12700"/>
        </p:spPr>
        <p:txBody>
          <a:bodyPr lIns="0" tIns="0" rIns="0" bIns="0"/>
          <a:lstStyle>
            <a:lvl1pPr>
              <a:defRPr sz="7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5416" y="10244810"/>
            <a:ext cx="6772675" cy="308710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457189">
              <a:buSzTx/>
              <a:buFontTx/>
              <a:buNone/>
              <a:defRPr sz="4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indent="-457200">
              <a:buFontTx/>
              <a:defRPr sz="4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79600" indent="-508000">
              <a:buFontTx/>
              <a:defRPr sz="4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336800" indent="-508000">
              <a:buFontTx/>
              <a:defRPr sz="4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Rectangle 58"/>
          <p:cNvSpPr/>
          <p:nvPr/>
        </p:nvSpPr>
        <p:spPr>
          <a:xfrm>
            <a:off x="7464476" y="1905157"/>
            <a:ext cx="151195" cy="1084125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Rectangle 65"/>
          <p:cNvSpPr/>
          <p:nvPr/>
        </p:nvSpPr>
        <p:spPr>
          <a:xfrm>
            <a:off x="17217139" y="1905157"/>
            <a:ext cx="151195" cy="1084125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4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123" name="ZoneTexte 24"/>
          <p:cNvSpPr txBox="1"/>
          <p:nvPr/>
        </p:nvSpPr>
        <p:spPr>
          <a:xfrm>
            <a:off x="23912594" y="2694503"/>
            <a:ext cx="163711" cy="419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124" name="ZoneTexte 23"/>
          <p:cNvSpPr txBox="1"/>
          <p:nvPr/>
        </p:nvSpPr>
        <p:spPr>
          <a:xfrm>
            <a:off x="17669530" y="2640807"/>
            <a:ext cx="143472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125" name="ZoneTexte 12"/>
          <p:cNvSpPr txBox="1"/>
          <p:nvPr/>
        </p:nvSpPr>
        <p:spPr>
          <a:xfrm>
            <a:off x="17414264" y="1744087"/>
            <a:ext cx="1791018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Revenus</a:t>
            </a:r>
          </a:p>
        </p:txBody>
      </p:sp>
      <p:sp>
        <p:nvSpPr>
          <p:cNvPr id="126" name="Connecteur droit 16"/>
          <p:cNvSpPr/>
          <p:nvPr/>
        </p:nvSpPr>
        <p:spPr>
          <a:xfrm>
            <a:off x="17744030" y="2648457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27" name="Connecteur droit 17"/>
          <p:cNvSpPr/>
          <p:nvPr/>
        </p:nvSpPr>
        <p:spPr>
          <a:xfrm>
            <a:off x="17745297" y="2517274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28" name="Connecteur droit 22"/>
          <p:cNvSpPr/>
          <p:nvPr/>
        </p:nvSpPr>
        <p:spPr>
          <a:xfrm>
            <a:off x="24017894" y="2517274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29" name="ZoneTexte 27"/>
          <p:cNvSpPr txBox="1"/>
          <p:nvPr/>
        </p:nvSpPr>
        <p:spPr>
          <a:xfrm>
            <a:off x="23901234" y="4429519"/>
            <a:ext cx="163711" cy="419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130" name="ZoneTexte 28"/>
          <p:cNvSpPr txBox="1"/>
          <p:nvPr/>
        </p:nvSpPr>
        <p:spPr>
          <a:xfrm>
            <a:off x="17658170" y="4375823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131" name="ZoneTexte 29"/>
          <p:cNvSpPr txBox="1"/>
          <p:nvPr/>
        </p:nvSpPr>
        <p:spPr>
          <a:xfrm>
            <a:off x="17402903" y="3481861"/>
            <a:ext cx="973853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Ville</a:t>
            </a:r>
          </a:p>
        </p:txBody>
      </p:sp>
      <p:sp>
        <p:nvSpPr>
          <p:cNvPr id="132" name="Connecteur droit 30"/>
          <p:cNvSpPr/>
          <p:nvPr/>
        </p:nvSpPr>
        <p:spPr>
          <a:xfrm>
            <a:off x="17732669" y="438347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33" name="Connecteur droit 31"/>
          <p:cNvSpPr/>
          <p:nvPr/>
        </p:nvSpPr>
        <p:spPr>
          <a:xfrm>
            <a:off x="17733936" y="425229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34" name="Connecteur droit 32"/>
          <p:cNvSpPr/>
          <p:nvPr/>
        </p:nvSpPr>
        <p:spPr>
          <a:xfrm>
            <a:off x="24006535" y="425229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35" name="ZoneTexte 36"/>
          <p:cNvSpPr txBox="1"/>
          <p:nvPr/>
        </p:nvSpPr>
        <p:spPr>
          <a:xfrm>
            <a:off x="23899193" y="6189738"/>
            <a:ext cx="163711" cy="419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136" name="ZoneTexte 37"/>
          <p:cNvSpPr txBox="1"/>
          <p:nvPr/>
        </p:nvSpPr>
        <p:spPr>
          <a:xfrm>
            <a:off x="17656130" y="6136042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137" name="ZoneTexte 38"/>
          <p:cNvSpPr txBox="1"/>
          <p:nvPr/>
        </p:nvSpPr>
        <p:spPr>
          <a:xfrm>
            <a:off x="17400863" y="5200096"/>
            <a:ext cx="2382362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Fréquences</a:t>
            </a:r>
          </a:p>
        </p:txBody>
      </p:sp>
      <p:sp>
        <p:nvSpPr>
          <p:cNvPr id="138" name="Connecteur droit 39"/>
          <p:cNvSpPr/>
          <p:nvPr/>
        </p:nvSpPr>
        <p:spPr>
          <a:xfrm>
            <a:off x="17730629" y="6143692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39" name="Connecteur droit 40"/>
          <p:cNvSpPr/>
          <p:nvPr/>
        </p:nvSpPr>
        <p:spPr>
          <a:xfrm>
            <a:off x="17731896" y="6012509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40" name="Connecteur droit 41"/>
          <p:cNvSpPr/>
          <p:nvPr/>
        </p:nvSpPr>
        <p:spPr>
          <a:xfrm>
            <a:off x="24004495" y="6012509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41" name="ZoneTexte 43"/>
          <p:cNvSpPr txBox="1"/>
          <p:nvPr/>
        </p:nvSpPr>
        <p:spPr>
          <a:xfrm>
            <a:off x="23887833" y="7900040"/>
            <a:ext cx="163711" cy="419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142" name="ZoneTexte 44"/>
          <p:cNvSpPr txBox="1"/>
          <p:nvPr/>
        </p:nvSpPr>
        <p:spPr>
          <a:xfrm>
            <a:off x="17644769" y="7846344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143" name="ZoneTexte 45"/>
          <p:cNvSpPr txBox="1"/>
          <p:nvPr/>
        </p:nvSpPr>
        <p:spPr>
          <a:xfrm>
            <a:off x="17389504" y="6980818"/>
            <a:ext cx="3563462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Niveau Technique</a:t>
            </a:r>
          </a:p>
        </p:txBody>
      </p:sp>
      <p:sp>
        <p:nvSpPr>
          <p:cNvPr id="144" name="Connecteur droit 46"/>
          <p:cNvSpPr/>
          <p:nvPr/>
        </p:nvSpPr>
        <p:spPr>
          <a:xfrm>
            <a:off x="17719270" y="7853994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45" name="Connecteur droit 47"/>
          <p:cNvSpPr/>
          <p:nvPr/>
        </p:nvSpPr>
        <p:spPr>
          <a:xfrm>
            <a:off x="17720536" y="772281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46" name="Connecteur droit 48"/>
          <p:cNvSpPr/>
          <p:nvPr/>
        </p:nvSpPr>
        <p:spPr>
          <a:xfrm>
            <a:off x="23993134" y="772281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47" name="ZoneTexte 52"/>
          <p:cNvSpPr txBox="1"/>
          <p:nvPr/>
        </p:nvSpPr>
        <p:spPr>
          <a:xfrm>
            <a:off x="23885791" y="9663149"/>
            <a:ext cx="163711" cy="419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148" name="ZoneTexte 53"/>
          <p:cNvSpPr txBox="1"/>
          <p:nvPr/>
        </p:nvSpPr>
        <p:spPr>
          <a:xfrm>
            <a:off x="17642727" y="9609453"/>
            <a:ext cx="143472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149" name="ZoneTexte 54"/>
          <p:cNvSpPr txBox="1"/>
          <p:nvPr/>
        </p:nvSpPr>
        <p:spPr>
          <a:xfrm>
            <a:off x="17387462" y="8690778"/>
            <a:ext cx="2773681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Usage mobile</a:t>
            </a:r>
          </a:p>
        </p:txBody>
      </p:sp>
      <p:sp>
        <p:nvSpPr>
          <p:cNvPr id="150" name="Connecteur droit 55"/>
          <p:cNvSpPr/>
          <p:nvPr/>
        </p:nvSpPr>
        <p:spPr>
          <a:xfrm>
            <a:off x="17717228" y="961710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51" name="Connecteur droit 56"/>
          <p:cNvSpPr/>
          <p:nvPr/>
        </p:nvSpPr>
        <p:spPr>
          <a:xfrm>
            <a:off x="17718494" y="948592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52" name="Connecteur droit 57"/>
          <p:cNvSpPr/>
          <p:nvPr/>
        </p:nvSpPr>
        <p:spPr>
          <a:xfrm>
            <a:off x="23991092" y="948592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53" name="ZoneTexte 59"/>
          <p:cNvSpPr txBox="1"/>
          <p:nvPr/>
        </p:nvSpPr>
        <p:spPr>
          <a:xfrm>
            <a:off x="23874434" y="11399129"/>
            <a:ext cx="163711" cy="419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154" name="ZoneTexte 60"/>
          <p:cNvSpPr txBox="1"/>
          <p:nvPr/>
        </p:nvSpPr>
        <p:spPr>
          <a:xfrm>
            <a:off x="17631370" y="11345433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155" name="ZoneTexte 61"/>
          <p:cNvSpPr txBox="1"/>
          <p:nvPr/>
        </p:nvSpPr>
        <p:spPr>
          <a:xfrm>
            <a:off x="17376103" y="10405765"/>
            <a:ext cx="2206745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Know How</a:t>
            </a:r>
          </a:p>
        </p:txBody>
      </p:sp>
      <p:sp>
        <p:nvSpPr>
          <p:cNvPr id="156" name="Connecteur droit 62"/>
          <p:cNvSpPr/>
          <p:nvPr/>
        </p:nvSpPr>
        <p:spPr>
          <a:xfrm>
            <a:off x="17705869" y="1135308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57" name="Connecteur droit 63"/>
          <p:cNvSpPr/>
          <p:nvPr/>
        </p:nvSpPr>
        <p:spPr>
          <a:xfrm>
            <a:off x="17707136" y="1122190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58" name="Connecteur droit 64"/>
          <p:cNvSpPr/>
          <p:nvPr/>
        </p:nvSpPr>
        <p:spPr>
          <a:xfrm>
            <a:off x="23979735" y="1122190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59" name="Text Placeholder 4"/>
          <p:cNvSpPr>
            <a:spLocks noGrp="1"/>
          </p:cNvSpPr>
          <p:nvPr>
            <p:ph type="body" sz="half" idx="21"/>
          </p:nvPr>
        </p:nvSpPr>
        <p:spPr>
          <a:xfrm>
            <a:off x="9400031" y="1682574"/>
            <a:ext cx="7572727" cy="1203342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</p:txBody>
      </p:sp>
      <p:pic>
        <p:nvPicPr>
          <p:cNvPr id="160" name="Picture 105" descr="Picture 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952" y="1640839"/>
            <a:ext cx="8753857" cy="1149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extBox 106"/>
          <p:cNvSpPr txBox="1"/>
          <p:nvPr/>
        </p:nvSpPr>
        <p:spPr>
          <a:xfrm>
            <a:off x="9" y="6151415"/>
            <a:ext cx="870666" cy="1300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t>« </a:t>
            </a:r>
          </a:p>
        </p:txBody>
      </p:sp>
      <p:sp>
        <p:nvSpPr>
          <p:cNvPr id="162" name="TextBox 107"/>
          <p:cNvSpPr txBox="1"/>
          <p:nvPr/>
        </p:nvSpPr>
        <p:spPr>
          <a:xfrm>
            <a:off x="6697032" y="6183481"/>
            <a:ext cx="663943" cy="1300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t>»</a:t>
            </a:r>
          </a:p>
        </p:txBody>
      </p:sp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Text"/>
          <p:cNvSpPr txBox="1">
            <a:spLocks noGrp="1"/>
          </p:cNvSpPr>
          <p:nvPr>
            <p:ph type="title"/>
          </p:nvPr>
        </p:nvSpPr>
        <p:spPr>
          <a:xfrm>
            <a:off x="-88386" y="-10457"/>
            <a:ext cx="24499105" cy="1368823"/>
          </a:xfrm>
          <a:prstGeom prst="rect">
            <a:avLst/>
          </a:prstGeom>
          <a:solidFill>
            <a:srgbClr val="942093"/>
          </a:solidFill>
          <a:ln w="12700"/>
        </p:spPr>
        <p:txBody>
          <a:bodyPr lIns="0" tIns="0" rIns="0" bIns="0"/>
          <a:lstStyle>
            <a:lvl1pPr>
              <a:defRPr sz="7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5416" y="10244810"/>
            <a:ext cx="6772675" cy="308710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000" b="1">
                <a:solidFill>
                  <a:srgbClr val="9420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457189">
              <a:buSzTx/>
              <a:buFontTx/>
              <a:buNone/>
              <a:defRPr sz="4000" b="1">
                <a:solidFill>
                  <a:srgbClr val="9420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indent="-457200">
              <a:buFontTx/>
              <a:defRPr sz="4000" b="1">
                <a:solidFill>
                  <a:srgbClr val="94209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79600" indent="-508000">
              <a:buFontTx/>
              <a:defRPr sz="4000" b="1">
                <a:solidFill>
                  <a:srgbClr val="94209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336800" indent="-508000">
              <a:buFontTx/>
              <a:defRPr sz="4000" b="1">
                <a:solidFill>
                  <a:srgbClr val="9420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" name="Rectangle 7"/>
          <p:cNvSpPr/>
          <p:nvPr/>
        </p:nvSpPr>
        <p:spPr>
          <a:xfrm>
            <a:off x="7464476" y="1905157"/>
            <a:ext cx="151195" cy="10841256"/>
          </a:xfrm>
          <a:prstGeom prst="rect">
            <a:avLst/>
          </a:prstGeom>
          <a:solidFill>
            <a:srgbClr val="942093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" name="Rectangle 8"/>
          <p:cNvSpPr/>
          <p:nvPr/>
        </p:nvSpPr>
        <p:spPr>
          <a:xfrm>
            <a:off x="17217139" y="1905157"/>
            <a:ext cx="151195" cy="10841256"/>
          </a:xfrm>
          <a:prstGeom prst="rect">
            <a:avLst/>
          </a:prstGeom>
          <a:solidFill>
            <a:srgbClr val="942093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4000" b="1">
                <a:solidFill>
                  <a:srgbClr val="942093"/>
                </a:solidFill>
              </a:defRPr>
            </a:pPr>
            <a:endParaRPr/>
          </a:p>
        </p:txBody>
      </p:sp>
      <p:sp>
        <p:nvSpPr>
          <p:cNvPr id="174" name="ZoneTexte 24"/>
          <p:cNvSpPr txBox="1"/>
          <p:nvPr/>
        </p:nvSpPr>
        <p:spPr>
          <a:xfrm>
            <a:off x="23912594" y="2694503"/>
            <a:ext cx="163711" cy="419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9420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175" name="ZoneTexte 23"/>
          <p:cNvSpPr txBox="1"/>
          <p:nvPr/>
        </p:nvSpPr>
        <p:spPr>
          <a:xfrm>
            <a:off x="17669530" y="2640807"/>
            <a:ext cx="143472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rgbClr val="9420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176" name="ZoneTexte 12"/>
          <p:cNvSpPr txBox="1"/>
          <p:nvPr/>
        </p:nvSpPr>
        <p:spPr>
          <a:xfrm>
            <a:off x="17414264" y="1744087"/>
            <a:ext cx="1791018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9420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Revenus</a:t>
            </a:r>
          </a:p>
        </p:txBody>
      </p:sp>
      <p:sp>
        <p:nvSpPr>
          <p:cNvPr id="177" name="Connecteur droit 16"/>
          <p:cNvSpPr/>
          <p:nvPr/>
        </p:nvSpPr>
        <p:spPr>
          <a:xfrm>
            <a:off x="17744030" y="2648457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78" name="Connecteur droit 17"/>
          <p:cNvSpPr/>
          <p:nvPr/>
        </p:nvSpPr>
        <p:spPr>
          <a:xfrm>
            <a:off x="17745297" y="2517274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79" name="Connecteur droit 22"/>
          <p:cNvSpPr/>
          <p:nvPr/>
        </p:nvSpPr>
        <p:spPr>
          <a:xfrm>
            <a:off x="24017894" y="2517274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80" name="ZoneTexte 27"/>
          <p:cNvSpPr txBox="1"/>
          <p:nvPr/>
        </p:nvSpPr>
        <p:spPr>
          <a:xfrm>
            <a:off x="23901234" y="4429519"/>
            <a:ext cx="163711" cy="419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9420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181" name="ZoneTexte 28"/>
          <p:cNvSpPr txBox="1"/>
          <p:nvPr/>
        </p:nvSpPr>
        <p:spPr>
          <a:xfrm>
            <a:off x="17658170" y="4375823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rgbClr val="9420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182" name="ZoneTexte 29"/>
          <p:cNvSpPr txBox="1"/>
          <p:nvPr/>
        </p:nvSpPr>
        <p:spPr>
          <a:xfrm>
            <a:off x="17402903" y="3481861"/>
            <a:ext cx="973853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9420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Ville</a:t>
            </a:r>
          </a:p>
        </p:txBody>
      </p:sp>
      <p:sp>
        <p:nvSpPr>
          <p:cNvPr id="183" name="Connecteur droit 30"/>
          <p:cNvSpPr/>
          <p:nvPr/>
        </p:nvSpPr>
        <p:spPr>
          <a:xfrm>
            <a:off x="17732669" y="438347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84" name="Connecteur droit 31"/>
          <p:cNvSpPr/>
          <p:nvPr/>
        </p:nvSpPr>
        <p:spPr>
          <a:xfrm>
            <a:off x="17733936" y="425229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85" name="Connecteur droit 32"/>
          <p:cNvSpPr/>
          <p:nvPr/>
        </p:nvSpPr>
        <p:spPr>
          <a:xfrm>
            <a:off x="24006535" y="425229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86" name="ZoneTexte 36"/>
          <p:cNvSpPr txBox="1"/>
          <p:nvPr/>
        </p:nvSpPr>
        <p:spPr>
          <a:xfrm>
            <a:off x="23899193" y="6189738"/>
            <a:ext cx="163711" cy="419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9420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187" name="ZoneTexte 37"/>
          <p:cNvSpPr txBox="1"/>
          <p:nvPr/>
        </p:nvSpPr>
        <p:spPr>
          <a:xfrm>
            <a:off x="17656130" y="6136042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rgbClr val="9420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188" name="ZoneTexte 38"/>
          <p:cNvSpPr txBox="1"/>
          <p:nvPr/>
        </p:nvSpPr>
        <p:spPr>
          <a:xfrm>
            <a:off x="17400863" y="5200096"/>
            <a:ext cx="2382362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9420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Fréquences</a:t>
            </a:r>
          </a:p>
        </p:txBody>
      </p:sp>
      <p:sp>
        <p:nvSpPr>
          <p:cNvPr id="189" name="Connecteur droit 39"/>
          <p:cNvSpPr/>
          <p:nvPr/>
        </p:nvSpPr>
        <p:spPr>
          <a:xfrm>
            <a:off x="17730629" y="6143692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90" name="Connecteur droit 40"/>
          <p:cNvSpPr/>
          <p:nvPr/>
        </p:nvSpPr>
        <p:spPr>
          <a:xfrm>
            <a:off x="17731896" y="6012509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91" name="Connecteur droit 41"/>
          <p:cNvSpPr/>
          <p:nvPr/>
        </p:nvSpPr>
        <p:spPr>
          <a:xfrm>
            <a:off x="24004495" y="6012509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92" name="ZoneTexte 43"/>
          <p:cNvSpPr txBox="1"/>
          <p:nvPr/>
        </p:nvSpPr>
        <p:spPr>
          <a:xfrm>
            <a:off x="23887833" y="7900040"/>
            <a:ext cx="163711" cy="419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9420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193" name="ZoneTexte 44"/>
          <p:cNvSpPr txBox="1"/>
          <p:nvPr/>
        </p:nvSpPr>
        <p:spPr>
          <a:xfrm>
            <a:off x="17644769" y="7846344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rgbClr val="9420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194" name="ZoneTexte 45"/>
          <p:cNvSpPr txBox="1"/>
          <p:nvPr/>
        </p:nvSpPr>
        <p:spPr>
          <a:xfrm>
            <a:off x="17389504" y="6980818"/>
            <a:ext cx="3563462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9420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Niveau Technique</a:t>
            </a:r>
          </a:p>
        </p:txBody>
      </p:sp>
      <p:sp>
        <p:nvSpPr>
          <p:cNvPr id="195" name="Connecteur droit 46"/>
          <p:cNvSpPr/>
          <p:nvPr/>
        </p:nvSpPr>
        <p:spPr>
          <a:xfrm>
            <a:off x="17719270" y="7853994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96" name="Connecteur droit 47"/>
          <p:cNvSpPr/>
          <p:nvPr/>
        </p:nvSpPr>
        <p:spPr>
          <a:xfrm>
            <a:off x="17720536" y="772281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97" name="Connecteur droit 48"/>
          <p:cNvSpPr/>
          <p:nvPr/>
        </p:nvSpPr>
        <p:spPr>
          <a:xfrm>
            <a:off x="23993134" y="772281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98" name="ZoneTexte 52"/>
          <p:cNvSpPr txBox="1"/>
          <p:nvPr/>
        </p:nvSpPr>
        <p:spPr>
          <a:xfrm>
            <a:off x="23885791" y="9663149"/>
            <a:ext cx="163711" cy="419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9420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199" name="ZoneTexte 53"/>
          <p:cNvSpPr txBox="1"/>
          <p:nvPr/>
        </p:nvSpPr>
        <p:spPr>
          <a:xfrm>
            <a:off x="17642727" y="9609453"/>
            <a:ext cx="143472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rgbClr val="9420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200" name="ZoneTexte 54"/>
          <p:cNvSpPr txBox="1"/>
          <p:nvPr/>
        </p:nvSpPr>
        <p:spPr>
          <a:xfrm>
            <a:off x="17387462" y="8690778"/>
            <a:ext cx="2773681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9420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Usage mobile</a:t>
            </a:r>
          </a:p>
        </p:txBody>
      </p:sp>
      <p:sp>
        <p:nvSpPr>
          <p:cNvPr id="201" name="Connecteur droit 55"/>
          <p:cNvSpPr/>
          <p:nvPr/>
        </p:nvSpPr>
        <p:spPr>
          <a:xfrm>
            <a:off x="17717228" y="961710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02" name="Connecteur droit 56"/>
          <p:cNvSpPr/>
          <p:nvPr/>
        </p:nvSpPr>
        <p:spPr>
          <a:xfrm>
            <a:off x="17718494" y="948592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03" name="Connecteur droit 57"/>
          <p:cNvSpPr/>
          <p:nvPr/>
        </p:nvSpPr>
        <p:spPr>
          <a:xfrm>
            <a:off x="23991092" y="948592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04" name="ZoneTexte 59"/>
          <p:cNvSpPr txBox="1"/>
          <p:nvPr/>
        </p:nvSpPr>
        <p:spPr>
          <a:xfrm>
            <a:off x="23874434" y="11399129"/>
            <a:ext cx="163711" cy="419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9420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205" name="ZoneTexte 60"/>
          <p:cNvSpPr txBox="1"/>
          <p:nvPr/>
        </p:nvSpPr>
        <p:spPr>
          <a:xfrm>
            <a:off x="17631370" y="11345433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rgbClr val="9420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206" name="ZoneTexte 61"/>
          <p:cNvSpPr txBox="1"/>
          <p:nvPr/>
        </p:nvSpPr>
        <p:spPr>
          <a:xfrm>
            <a:off x="17376103" y="10405765"/>
            <a:ext cx="2206745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9420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Know How</a:t>
            </a:r>
          </a:p>
        </p:txBody>
      </p:sp>
      <p:sp>
        <p:nvSpPr>
          <p:cNvPr id="207" name="Connecteur droit 62"/>
          <p:cNvSpPr/>
          <p:nvPr/>
        </p:nvSpPr>
        <p:spPr>
          <a:xfrm>
            <a:off x="17705869" y="1135308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08" name="Connecteur droit 63"/>
          <p:cNvSpPr/>
          <p:nvPr/>
        </p:nvSpPr>
        <p:spPr>
          <a:xfrm>
            <a:off x="17707136" y="1122190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09" name="Connecteur droit 64"/>
          <p:cNvSpPr/>
          <p:nvPr/>
        </p:nvSpPr>
        <p:spPr>
          <a:xfrm>
            <a:off x="23979735" y="1122190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10" name="Text Placeholder 4"/>
          <p:cNvSpPr>
            <a:spLocks noGrp="1"/>
          </p:cNvSpPr>
          <p:nvPr>
            <p:ph type="body" sz="half" idx="21"/>
          </p:nvPr>
        </p:nvSpPr>
        <p:spPr>
          <a:xfrm>
            <a:off x="9400031" y="1682574"/>
            <a:ext cx="7572727" cy="1203342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</p:txBody>
      </p:sp>
      <p:pic>
        <p:nvPicPr>
          <p:cNvPr id="211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952" y="1640839"/>
            <a:ext cx="8753857" cy="1149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TextBox 11"/>
          <p:cNvSpPr txBox="1"/>
          <p:nvPr/>
        </p:nvSpPr>
        <p:spPr>
          <a:xfrm>
            <a:off x="9" y="6151415"/>
            <a:ext cx="870666" cy="1300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sz="7200">
                <a:solidFill>
                  <a:srgbClr val="942093"/>
                </a:solidFill>
              </a:defRPr>
            </a:pPr>
            <a:r>
              <a:t>«</a:t>
            </a:r>
            <a:r>
              <a:rPr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13" name="TextBox 66"/>
          <p:cNvSpPr txBox="1"/>
          <p:nvPr/>
        </p:nvSpPr>
        <p:spPr>
          <a:xfrm>
            <a:off x="6697032" y="6183481"/>
            <a:ext cx="663943" cy="1300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7200">
                <a:solidFill>
                  <a:srgbClr val="942093"/>
                </a:solidFill>
              </a:defRPr>
            </a:lvl1pPr>
          </a:lstStyle>
          <a:p>
            <a:r>
              <a:t>»</a:t>
            </a:r>
          </a:p>
        </p:txBody>
      </p:sp>
      <p:sp>
        <p:nvSpPr>
          <p:cNvPr id="2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 Text"/>
          <p:cNvSpPr txBox="1">
            <a:spLocks noGrp="1"/>
          </p:cNvSpPr>
          <p:nvPr>
            <p:ph type="title"/>
          </p:nvPr>
        </p:nvSpPr>
        <p:spPr>
          <a:xfrm>
            <a:off x="-88386" y="-10457"/>
            <a:ext cx="24499105" cy="1368823"/>
          </a:xfrm>
          <a:prstGeom prst="rect">
            <a:avLst/>
          </a:prstGeom>
          <a:solidFill>
            <a:srgbClr val="009051"/>
          </a:solidFill>
          <a:ln w="12700"/>
        </p:spPr>
        <p:txBody>
          <a:bodyPr lIns="0" tIns="0" rIns="0" bIns="0"/>
          <a:lstStyle>
            <a:lvl1pPr>
              <a:defRPr sz="72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2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5416" y="10244810"/>
            <a:ext cx="6772675" cy="308710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000" b="1">
                <a:solidFill>
                  <a:srgbClr val="0090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457189">
              <a:buSzTx/>
              <a:buFontTx/>
              <a:buNone/>
              <a:defRPr sz="4000" b="1">
                <a:solidFill>
                  <a:srgbClr val="00905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indent="-457200">
              <a:buFontTx/>
              <a:defRPr sz="4000" b="1">
                <a:solidFill>
                  <a:srgbClr val="00905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79600" indent="-508000">
              <a:buFontTx/>
              <a:defRPr sz="4000" b="1">
                <a:solidFill>
                  <a:srgbClr val="00905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336800" indent="-508000">
              <a:buFontTx/>
              <a:defRPr sz="4000" b="1">
                <a:solidFill>
                  <a:srgbClr val="00905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3" name="Rectangle 7"/>
          <p:cNvSpPr/>
          <p:nvPr/>
        </p:nvSpPr>
        <p:spPr>
          <a:xfrm>
            <a:off x="7464476" y="1905157"/>
            <a:ext cx="151195" cy="10841256"/>
          </a:xfrm>
          <a:prstGeom prst="rect">
            <a:avLst/>
          </a:prstGeom>
          <a:solidFill>
            <a:srgbClr val="00905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009051"/>
                </a:solidFill>
              </a:defRPr>
            </a:pPr>
            <a:endParaRPr/>
          </a:p>
        </p:txBody>
      </p:sp>
      <p:sp>
        <p:nvSpPr>
          <p:cNvPr id="224" name="Rectangle 8"/>
          <p:cNvSpPr/>
          <p:nvPr/>
        </p:nvSpPr>
        <p:spPr>
          <a:xfrm>
            <a:off x="17217139" y="1905157"/>
            <a:ext cx="151195" cy="10841256"/>
          </a:xfrm>
          <a:prstGeom prst="rect">
            <a:avLst/>
          </a:prstGeom>
          <a:solidFill>
            <a:srgbClr val="00905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 sz="4000" b="1">
                <a:solidFill>
                  <a:srgbClr val="009051"/>
                </a:solidFill>
              </a:defRPr>
            </a:pPr>
            <a:endParaRPr/>
          </a:p>
        </p:txBody>
      </p:sp>
      <p:sp>
        <p:nvSpPr>
          <p:cNvPr id="225" name="ZoneTexte 24"/>
          <p:cNvSpPr txBox="1"/>
          <p:nvPr/>
        </p:nvSpPr>
        <p:spPr>
          <a:xfrm>
            <a:off x="23912594" y="2694503"/>
            <a:ext cx="163711" cy="419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90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226" name="ZoneTexte 23"/>
          <p:cNvSpPr txBox="1"/>
          <p:nvPr/>
        </p:nvSpPr>
        <p:spPr>
          <a:xfrm>
            <a:off x="17669530" y="2640807"/>
            <a:ext cx="143472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rgbClr val="0090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227" name="ZoneTexte 12"/>
          <p:cNvSpPr txBox="1"/>
          <p:nvPr/>
        </p:nvSpPr>
        <p:spPr>
          <a:xfrm>
            <a:off x="17414264" y="1744087"/>
            <a:ext cx="1791018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0090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Revenus</a:t>
            </a:r>
          </a:p>
        </p:txBody>
      </p:sp>
      <p:sp>
        <p:nvSpPr>
          <p:cNvPr id="228" name="Connecteur droit 16"/>
          <p:cNvSpPr/>
          <p:nvPr/>
        </p:nvSpPr>
        <p:spPr>
          <a:xfrm>
            <a:off x="17744030" y="2648457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29" name="Connecteur droit 17"/>
          <p:cNvSpPr/>
          <p:nvPr/>
        </p:nvSpPr>
        <p:spPr>
          <a:xfrm>
            <a:off x="17745297" y="2517274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30" name="Connecteur droit 22"/>
          <p:cNvSpPr/>
          <p:nvPr/>
        </p:nvSpPr>
        <p:spPr>
          <a:xfrm>
            <a:off x="24017894" y="2517274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31" name="ZoneTexte 27"/>
          <p:cNvSpPr txBox="1"/>
          <p:nvPr/>
        </p:nvSpPr>
        <p:spPr>
          <a:xfrm>
            <a:off x="23901234" y="4429519"/>
            <a:ext cx="163711" cy="419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90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232" name="ZoneTexte 28"/>
          <p:cNvSpPr txBox="1"/>
          <p:nvPr/>
        </p:nvSpPr>
        <p:spPr>
          <a:xfrm>
            <a:off x="17658170" y="4375823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rgbClr val="0090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233" name="ZoneTexte 29"/>
          <p:cNvSpPr txBox="1"/>
          <p:nvPr/>
        </p:nvSpPr>
        <p:spPr>
          <a:xfrm>
            <a:off x="17402903" y="3481861"/>
            <a:ext cx="973853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0090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Ville</a:t>
            </a:r>
          </a:p>
        </p:txBody>
      </p:sp>
      <p:sp>
        <p:nvSpPr>
          <p:cNvPr id="234" name="Connecteur droit 30"/>
          <p:cNvSpPr/>
          <p:nvPr/>
        </p:nvSpPr>
        <p:spPr>
          <a:xfrm>
            <a:off x="17732669" y="438347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35" name="Connecteur droit 31"/>
          <p:cNvSpPr/>
          <p:nvPr/>
        </p:nvSpPr>
        <p:spPr>
          <a:xfrm>
            <a:off x="17733936" y="425229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36" name="Connecteur droit 32"/>
          <p:cNvSpPr/>
          <p:nvPr/>
        </p:nvSpPr>
        <p:spPr>
          <a:xfrm>
            <a:off x="24006535" y="425229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37" name="ZoneTexte 36"/>
          <p:cNvSpPr txBox="1"/>
          <p:nvPr/>
        </p:nvSpPr>
        <p:spPr>
          <a:xfrm>
            <a:off x="23899193" y="6189738"/>
            <a:ext cx="163711" cy="419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90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238" name="ZoneTexte 37"/>
          <p:cNvSpPr txBox="1"/>
          <p:nvPr/>
        </p:nvSpPr>
        <p:spPr>
          <a:xfrm>
            <a:off x="17656130" y="6136042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rgbClr val="0090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239" name="ZoneTexte 38"/>
          <p:cNvSpPr txBox="1"/>
          <p:nvPr/>
        </p:nvSpPr>
        <p:spPr>
          <a:xfrm>
            <a:off x="17400863" y="5200096"/>
            <a:ext cx="2382362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0090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Fréquences</a:t>
            </a:r>
          </a:p>
        </p:txBody>
      </p:sp>
      <p:sp>
        <p:nvSpPr>
          <p:cNvPr id="240" name="Connecteur droit 39"/>
          <p:cNvSpPr/>
          <p:nvPr/>
        </p:nvSpPr>
        <p:spPr>
          <a:xfrm>
            <a:off x="17730629" y="6143692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41" name="Connecteur droit 40"/>
          <p:cNvSpPr/>
          <p:nvPr/>
        </p:nvSpPr>
        <p:spPr>
          <a:xfrm>
            <a:off x="17731896" y="6012509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42" name="Connecteur droit 41"/>
          <p:cNvSpPr/>
          <p:nvPr/>
        </p:nvSpPr>
        <p:spPr>
          <a:xfrm>
            <a:off x="24004495" y="6012509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43" name="ZoneTexte 43"/>
          <p:cNvSpPr txBox="1"/>
          <p:nvPr/>
        </p:nvSpPr>
        <p:spPr>
          <a:xfrm>
            <a:off x="23887833" y="7900040"/>
            <a:ext cx="163711" cy="419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90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244" name="ZoneTexte 44"/>
          <p:cNvSpPr txBox="1"/>
          <p:nvPr/>
        </p:nvSpPr>
        <p:spPr>
          <a:xfrm>
            <a:off x="17644769" y="7846344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rgbClr val="0090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245" name="ZoneTexte 45"/>
          <p:cNvSpPr txBox="1"/>
          <p:nvPr/>
        </p:nvSpPr>
        <p:spPr>
          <a:xfrm>
            <a:off x="17389504" y="6980818"/>
            <a:ext cx="3563462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0090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Niveau Technique</a:t>
            </a:r>
          </a:p>
        </p:txBody>
      </p:sp>
      <p:sp>
        <p:nvSpPr>
          <p:cNvPr id="246" name="Connecteur droit 46"/>
          <p:cNvSpPr/>
          <p:nvPr/>
        </p:nvSpPr>
        <p:spPr>
          <a:xfrm>
            <a:off x="17719270" y="7853994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47" name="Connecteur droit 47"/>
          <p:cNvSpPr/>
          <p:nvPr/>
        </p:nvSpPr>
        <p:spPr>
          <a:xfrm>
            <a:off x="17720536" y="772281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48" name="Connecteur droit 48"/>
          <p:cNvSpPr/>
          <p:nvPr/>
        </p:nvSpPr>
        <p:spPr>
          <a:xfrm>
            <a:off x="23993134" y="772281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49" name="ZoneTexte 52"/>
          <p:cNvSpPr txBox="1"/>
          <p:nvPr/>
        </p:nvSpPr>
        <p:spPr>
          <a:xfrm>
            <a:off x="23885791" y="9663149"/>
            <a:ext cx="163711" cy="419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90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250" name="ZoneTexte 53"/>
          <p:cNvSpPr txBox="1"/>
          <p:nvPr/>
        </p:nvSpPr>
        <p:spPr>
          <a:xfrm>
            <a:off x="17642727" y="9609453"/>
            <a:ext cx="143472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rgbClr val="0090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251" name="ZoneTexte 54"/>
          <p:cNvSpPr txBox="1"/>
          <p:nvPr/>
        </p:nvSpPr>
        <p:spPr>
          <a:xfrm>
            <a:off x="17387462" y="8690778"/>
            <a:ext cx="2773681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0090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Usage mobile</a:t>
            </a:r>
          </a:p>
        </p:txBody>
      </p:sp>
      <p:sp>
        <p:nvSpPr>
          <p:cNvPr id="252" name="Connecteur droit 55"/>
          <p:cNvSpPr/>
          <p:nvPr/>
        </p:nvSpPr>
        <p:spPr>
          <a:xfrm>
            <a:off x="17717228" y="961710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53" name="Connecteur droit 56"/>
          <p:cNvSpPr/>
          <p:nvPr/>
        </p:nvSpPr>
        <p:spPr>
          <a:xfrm>
            <a:off x="17718494" y="948592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54" name="Connecteur droit 57"/>
          <p:cNvSpPr/>
          <p:nvPr/>
        </p:nvSpPr>
        <p:spPr>
          <a:xfrm>
            <a:off x="23991092" y="948592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55" name="ZoneTexte 59"/>
          <p:cNvSpPr txBox="1"/>
          <p:nvPr/>
        </p:nvSpPr>
        <p:spPr>
          <a:xfrm>
            <a:off x="23874434" y="11399129"/>
            <a:ext cx="163711" cy="419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0090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+</a:t>
            </a:r>
          </a:p>
        </p:txBody>
      </p:sp>
      <p:sp>
        <p:nvSpPr>
          <p:cNvPr id="256" name="ZoneTexte 60"/>
          <p:cNvSpPr txBox="1"/>
          <p:nvPr/>
        </p:nvSpPr>
        <p:spPr>
          <a:xfrm>
            <a:off x="17631370" y="11345433"/>
            <a:ext cx="143471" cy="54610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rgbClr val="0090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-</a:t>
            </a:r>
          </a:p>
        </p:txBody>
      </p:sp>
      <p:sp>
        <p:nvSpPr>
          <p:cNvPr id="257" name="ZoneTexte 61"/>
          <p:cNvSpPr txBox="1"/>
          <p:nvPr/>
        </p:nvSpPr>
        <p:spPr>
          <a:xfrm>
            <a:off x="17376103" y="10405765"/>
            <a:ext cx="2206745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0090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Know How</a:t>
            </a:r>
          </a:p>
        </p:txBody>
      </p:sp>
      <p:sp>
        <p:nvSpPr>
          <p:cNvPr id="258" name="Connecteur droit 62"/>
          <p:cNvSpPr/>
          <p:nvPr/>
        </p:nvSpPr>
        <p:spPr>
          <a:xfrm>
            <a:off x="17705869" y="11353083"/>
            <a:ext cx="6253239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59" name="Connecteur droit 63"/>
          <p:cNvSpPr/>
          <p:nvPr/>
        </p:nvSpPr>
        <p:spPr>
          <a:xfrm>
            <a:off x="17707136" y="1122190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60" name="Connecteur droit 64"/>
          <p:cNvSpPr/>
          <p:nvPr/>
        </p:nvSpPr>
        <p:spPr>
          <a:xfrm>
            <a:off x="23979735" y="11221900"/>
            <a:ext cx="1" cy="26490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61" name="Text Placeholder 4"/>
          <p:cNvSpPr>
            <a:spLocks noGrp="1"/>
          </p:cNvSpPr>
          <p:nvPr>
            <p:ph type="body" sz="half" idx="21"/>
          </p:nvPr>
        </p:nvSpPr>
        <p:spPr>
          <a:xfrm>
            <a:off x="9400031" y="1682574"/>
            <a:ext cx="7572727" cy="1203342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</p:txBody>
      </p:sp>
      <p:pic>
        <p:nvPicPr>
          <p:cNvPr id="262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952" y="1640839"/>
            <a:ext cx="8753857" cy="1149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TextBox 11"/>
          <p:cNvSpPr txBox="1"/>
          <p:nvPr/>
        </p:nvSpPr>
        <p:spPr>
          <a:xfrm>
            <a:off x="9" y="6151415"/>
            <a:ext cx="870666" cy="1300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7200">
                <a:solidFill>
                  <a:srgbClr val="009051"/>
                </a:solidFill>
              </a:defRPr>
            </a:lvl1pPr>
          </a:lstStyle>
          <a:p>
            <a:r>
              <a:t>« </a:t>
            </a:r>
          </a:p>
        </p:txBody>
      </p:sp>
      <p:sp>
        <p:nvSpPr>
          <p:cNvPr id="264" name="TextBox 66"/>
          <p:cNvSpPr txBox="1"/>
          <p:nvPr/>
        </p:nvSpPr>
        <p:spPr>
          <a:xfrm>
            <a:off x="6697032" y="6183481"/>
            <a:ext cx="663943" cy="1300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7200">
                <a:solidFill>
                  <a:srgbClr val="009051"/>
                </a:solidFill>
              </a:defRPr>
            </a:lvl1pPr>
          </a:lstStyle>
          <a:p>
            <a:r>
              <a:t>»</a:t>
            </a:r>
          </a:p>
        </p:txBody>
      </p:sp>
      <p:sp>
        <p:nvSpPr>
          <p:cNvPr id="2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itle Text"/>
          <p:cNvSpPr txBox="1">
            <a:spLocks noGrp="1"/>
          </p:cNvSpPr>
          <p:nvPr>
            <p:ph type="title"/>
          </p:nvPr>
        </p:nvSpPr>
        <p:spPr>
          <a:xfrm>
            <a:off x="-3" y="0"/>
            <a:ext cx="24523819" cy="1080000"/>
          </a:xfrm>
          <a:prstGeom prst="rect">
            <a:avLst/>
          </a:prstGeom>
          <a:solidFill>
            <a:srgbClr val="000000"/>
          </a:solidFill>
          <a:ln w="12700"/>
        </p:spPr>
        <p:txBody>
          <a:bodyPr lIns="0" tIns="0" rIns="0" bIns="0" anchor="t"/>
          <a:lstStyle>
            <a:lvl1pPr>
              <a:defRPr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273" name="Rectangle 7"/>
          <p:cNvSpPr/>
          <p:nvPr/>
        </p:nvSpPr>
        <p:spPr>
          <a:xfrm>
            <a:off x="8102231" y="2411935"/>
            <a:ext cx="151195" cy="1084125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4" name="Rectangle 8"/>
          <p:cNvSpPr/>
          <p:nvPr/>
        </p:nvSpPr>
        <p:spPr>
          <a:xfrm>
            <a:off x="16361384" y="2433969"/>
            <a:ext cx="151195" cy="1084125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77" name="Titre 1"/>
          <p:cNvGrpSpPr/>
          <p:nvPr/>
        </p:nvGrpSpPr>
        <p:grpSpPr>
          <a:xfrm>
            <a:off x="-1" y="1022490"/>
            <a:ext cx="24499106" cy="1136816"/>
            <a:chOff x="0" y="0"/>
            <a:chExt cx="24499104" cy="1136815"/>
          </a:xfrm>
        </p:grpSpPr>
        <p:sp>
          <p:nvSpPr>
            <p:cNvPr id="275" name="Rectangle"/>
            <p:cNvSpPr/>
            <p:nvPr/>
          </p:nvSpPr>
          <p:spPr>
            <a:xfrm>
              <a:off x="-1" y="0"/>
              <a:ext cx="24499106" cy="113681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 sz="72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276" name="MUST            SHOULD             COULD"/>
            <p:cNvSpPr txBox="1"/>
            <p:nvPr/>
          </p:nvSpPr>
          <p:spPr>
            <a:xfrm>
              <a:off x="-1" y="0"/>
              <a:ext cx="24499106" cy="110490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64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        MUST		          SHOULD	       	    COULD</a:t>
              </a:r>
            </a:p>
          </p:txBody>
        </p:sp>
      </p:grpSp>
      <p:sp>
        <p:nvSpPr>
          <p:cNvPr id="2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02235"/>
            <a:ext cx="504548" cy="55118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554479" marR="0" indent="-640079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ispersondoesnotexist.com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jpeg"/><Relationship Id="rId5" Type="http://schemas.openxmlformats.org/officeDocument/2006/relationships/image" Target="../media/image14.tiff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itle 1"/>
          <p:cNvSpPr txBox="1">
            <a:spLocks noGrp="1"/>
          </p:cNvSpPr>
          <p:nvPr>
            <p:ph type="title" idx="4294967295"/>
          </p:nvPr>
        </p:nvSpPr>
        <p:spPr>
          <a:xfrm>
            <a:off x="-704871" y="-2135152"/>
            <a:ext cx="25419073" cy="18126004"/>
          </a:xfrm>
          <a:prstGeom prst="rect">
            <a:avLst/>
          </a:prstGeom>
        </p:spPr>
        <p:txBody>
          <a:bodyPr lIns="121919" tIns="121919" rIns="121919" bIns="121919"/>
          <a:lstStyle>
            <a:lvl1pPr algn="ctr" defTabSz="1731263">
              <a:lnSpc>
                <a:spcPct val="50000"/>
              </a:lnSpc>
              <a:defRPr sz="68088" b="1" spc="-2723" baseline="-44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PERSONA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Méthode…"/>
          <p:cNvSpPr txBox="1"/>
          <p:nvPr/>
        </p:nvSpPr>
        <p:spPr>
          <a:xfrm>
            <a:off x="813645" y="899160"/>
            <a:ext cx="10440389" cy="11790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5400" b="1">
                <a:latin typeface="Open Sans"/>
                <a:ea typeface="Open Sans"/>
                <a:cs typeface="Open Sans"/>
                <a:sym typeface="Open Sans"/>
              </a:defRPr>
            </a:pPr>
            <a:r>
              <a:t>Méthode</a:t>
            </a:r>
          </a:p>
          <a:p>
            <a:pPr>
              <a:defRPr sz="44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Lors de la construction du persona, cette </a:t>
            </a:r>
            <a:r>
              <a:rPr b="1">
                <a:latin typeface="Open Sans"/>
                <a:ea typeface="Open Sans"/>
                <a:cs typeface="Open Sans"/>
                <a:sym typeface="Open Sans"/>
              </a:rPr>
              <a:t>personne fictive</a:t>
            </a:r>
            <a:r>
              <a:t> se voit assigner une </a:t>
            </a:r>
            <a:r>
              <a:rPr b="1">
                <a:latin typeface="Open Sans"/>
                <a:ea typeface="Open Sans"/>
                <a:cs typeface="Open Sans"/>
                <a:sym typeface="Open Sans"/>
              </a:rPr>
              <a:t>série d'attributs</a:t>
            </a:r>
            <a:r>
              <a:t> qui enrichissent son profil pour mieux exprimer les caractéristiques du groupe cible. </a:t>
            </a:r>
          </a:p>
          <a:p>
            <a:pPr>
              <a:defRPr sz="4400"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  <a:p>
            <a:pPr>
              <a:defRPr sz="44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Grâce à ces </a:t>
            </a:r>
            <a:r>
              <a:rPr b="1">
                <a:latin typeface="Open Sans"/>
                <a:ea typeface="Open Sans"/>
                <a:cs typeface="Open Sans"/>
                <a:sym typeface="Open Sans"/>
              </a:rPr>
              <a:t>caractéristiques</a:t>
            </a:r>
            <a:r>
              <a:t>, les équipes de conception (designers) créent des scénarios d'utilisation ou service tandis que les équipes commerciales définissent une stratégie de positionnement, de promotion ou de distribution.</a:t>
            </a:r>
          </a:p>
        </p:txBody>
      </p:sp>
      <p:sp>
        <p:nvSpPr>
          <p:cNvPr id="396" name="Les personas sont utilisés pour :…"/>
          <p:cNvSpPr txBox="1"/>
          <p:nvPr/>
        </p:nvSpPr>
        <p:spPr>
          <a:xfrm>
            <a:off x="13005646" y="1864360"/>
            <a:ext cx="10440388" cy="9326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44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Les personas sont utilisés pour :</a:t>
            </a:r>
          </a:p>
          <a:p>
            <a:pPr marL="1259999" indent="-1079999">
              <a:buSzPct val="100000"/>
              <a:buChar char="➡"/>
              <a:defRPr sz="44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conception de site web, application, logiciel, IOT</a:t>
            </a:r>
          </a:p>
          <a:p>
            <a:pPr marL="1259999" indent="-1079999">
              <a:buSzPct val="100000"/>
              <a:buChar char="➡"/>
              <a:defRPr sz="44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toute opération de communication digitale (on non) </a:t>
            </a:r>
          </a:p>
          <a:p>
            <a:pPr marL="1259999" indent="-1079999">
              <a:buSzPct val="100000"/>
              <a:buChar char="➡"/>
              <a:defRPr sz="44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amélioration de l'ergonomie des produits et services</a:t>
            </a:r>
          </a:p>
          <a:p>
            <a:pPr marL="1259999" indent="-1079999">
              <a:buSzPct val="100000"/>
              <a:buChar char="➡"/>
              <a:defRPr sz="44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réglage des fonctionnalité de produits technologiques</a:t>
            </a:r>
          </a:p>
          <a:p>
            <a:pPr marL="1259999" indent="-1079999">
              <a:buSzPct val="100000"/>
              <a:buChar char="➡"/>
              <a:defRPr sz="44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stratégie de promotion, pricing, distribution</a:t>
            </a:r>
          </a:p>
          <a:p>
            <a:pPr marL="1259999" indent="-1079999">
              <a:buSzPct val="100000"/>
              <a:buChar char="➡"/>
              <a:defRPr sz="44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scénario de vente, négociation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Méthode (suite)…"/>
          <p:cNvSpPr txBox="1"/>
          <p:nvPr/>
        </p:nvSpPr>
        <p:spPr>
          <a:xfrm>
            <a:off x="483445" y="391159"/>
            <a:ext cx="8891386" cy="10927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Méthode (suite)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il est nécessaire d’avoir des informations de qualité pour construire ses personas.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Qui est votre persona (BtoB ou BtoC) ? (prénom âge sexe photo CV GENXYZ …)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Quels sont les besoins, attentes, objectifs de chaque persona ?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Quels sont les problèmes, points de friction de chaque persona ?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Où trouver les informations de base ?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Les photos fictives peuvent être téléchargées sur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https://www.thispersondoesnotexist.com/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Votre CRM d’entreprise 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Les commerciaux de l’entreprise 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Certains éléments démographiques sont dans Google Analytics</a:t>
            </a:r>
          </a:p>
        </p:txBody>
      </p:sp>
      <p:sp>
        <p:nvSpPr>
          <p:cNvPr id="399" name="Points d’amélioration…"/>
          <p:cNvSpPr txBox="1"/>
          <p:nvPr/>
        </p:nvSpPr>
        <p:spPr>
          <a:xfrm>
            <a:off x="10540358" y="200659"/>
            <a:ext cx="13667676" cy="127177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Points d’amélioration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Pour améliorer un persona, il est possible de lancer une phase de recueil d’informations sur l’échantillon cible (sondages, interviews…)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Cooper (2004) propose par exemple de se focaliser sur ces cinq types de variables :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Activités – Ce que l’utilisateur fait, à quelle fréquence et dans quel volume.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Attitudes – Ce que l’utilisateur pense du domaine du produit.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Aptitudes – Quelle formation l’utilisateur a et sa capacité d’apprentissage.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Motivation – Pourquoi l’utilisateur est-il engagé dans le domaine du produit.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Compétences – Les capacités de l’utilisateur par rapport au domaine et aux technologies.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Pour convertir un persona, il faut comprendre son parcours utilisateur :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1 – Les leviers qui vont lui permettre de vous connaitre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2 – Les étapes réalisées depuis ces leviers jusqu’à vos formulaires (page d’atterrissage, navigation et page final)</a:t>
            </a:r>
          </a:p>
          <a:p>
            <a:pPr>
              <a:defRPr sz="35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3 – La finalité de son parcours (Vers quel objectif se rend-il ?)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21408">
              <a:defRPr sz="9222"/>
            </a:lvl1pPr>
          </a:lstStyle>
          <a:p>
            <a:r>
              <a:t>Millennials</a:t>
            </a:r>
          </a:p>
        </p:txBody>
      </p:sp>
      <p:pic>
        <p:nvPicPr>
          <p:cNvPr id="40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378" y="10023249"/>
            <a:ext cx="4847437" cy="4179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082" y="10031949"/>
            <a:ext cx="6786411" cy="3684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14" y="9976067"/>
            <a:ext cx="6569680" cy="3795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Picture 6" descr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5536" y="9976067"/>
            <a:ext cx="7755899" cy="3795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Picture 7" descr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1104" y="10026350"/>
            <a:ext cx="5178363" cy="3745527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Content Placeholder 1"/>
          <p:cNvSpPr txBox="1">
            <a:spLocks noGrp="1"/>
          </p:cNvSpPr>
          <p:nvPr>
            <p:ph type="body" idx="4294967295"/>
          </p:nvPr>
        </p:nvSpPr>
        <p:spPr>
          <a:xfrm>
            <a:off x="1219199" y="1507066"/>
            <a:ext cx="21945601" cy="10515601"/>
          </a:xfrm>
          <a:prstGeom prst="rect">
            <a:avLst/>
          </a:prstGeom>
        </p:spPr>
        <p:txBody>
          <a:bodyPr lIns="121919" tIns="121919" rIns="121919" bIns="121919">
            <a:noAutofit/>
          </a:bodyPr>
          <a:lstStyle/>
          <a:p>
            <a:pPr marL="0" indent="0" defTabSz="2438400">
              <a:lnSpc>
                <a:spcPts val="7200"/>
              </a:lnSpc>
              <a:spcBef>
                <a:spcPts val="1500"/>
              </a:spcBef>
              <a:buSzTx/>
              <a:buFontTx/>
              <a:buNone/>
              <a:defRPr sz="80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Lost … Greatest … Silent … </a:t>
            </a:r>
          </a:p>
          <a:p>
            <a:pPr marL="0" indent="0" defTabSz="2438400">
              <a:lnSpc>
                <a:spcPts val="7200"/>
              </a:lnSpc>
              <a:spcBef>
                <a:spcPts val="1500"/>
              </a:spcBef>
              <a:buSzTx/>
              <a:buFontTx/>
              <a:buNone/>
              <a:defRPr>
                <a:solidFill>
                  <a:srgbClr val="2A7695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6400"/>
              <a:t>BabyBoomer </a:t>
            </a:r>
            <a:r>
              <a:rPr sz="2600"/>
              <a:t>(1940 - 1965 +/- 6 ans)</a:t>
            </a:r>
          </a:p>
          <a:p>
            <a:pPr marL="0" indent="0" defTabSz="2438400">
              <a:lnSpc>
                <a:spcPts val="7200"/>
              </a:lnSpc>
              <a:spcBef>
                <a:spcPts val="2100"/>
              </a:spcBef>
              <a:buSzTx/>
              <a:buFontTx/>
              <a:buNone/>
              <a:defRPr sz="7600">
                <a:solidFill>
                  <a:srgbClr val="FF26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6400"/>
              <a:t>GenX</a:t>
            </a:r>
            <a:r>
              <a:t> </a:t>
            </a:r>
            <a:r>
              <a:rPr sz="2800"/>
              <a:t>(1955 1985    +/- 8 ans)</a:t>
            </a:r>
          </a:p>
          <a:p>
            <a:pPr marL="0" indent="0" defTabSz="2438400">
              <a:lnSpc>
                <a:spcPts val="7200"/>
              </a:lnSpc>
              <a:spcBef>
                <a:spcPts val="2100"/>
              </a:spcBef>
              <a:buSzTx/>
              <a:buFontTx/>
              <a:buNone/>
              <a:defRPr sz="8000">
                <a:solidFill>
                  <a:srgbClr val="604A7B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GenY = </a:t>
            </a:r>
            <a:r>
              <a:rPr sz="5000"/>
              <a:t>Millennials</a:t>
            </a:r>
            <a:r>
              <a:t> </a:t>
            </a:r>
            <a:r>
              <a:rPr sz="2800"/>
              <a:t>(1979 1999   +/- 5 ans)</a:t>
            </a:r>
          </a:p>
          <a:p>
            <a:pPr marL="0" indent="0" defTabSz="2438400">
              <a:lnSpc>
                <a:spcPts val="7200"/>
              </a:lnSpc>
              <a:spcBef>
                <a:spcPts val="2100"/>
              </a:spcBef>
              <a:buSzTx/>
              <a:buFontTx/>
              <a:buNone/>
              <a:defRPr sz="8000">
                <a:solidFill>
                  <a:srgbClr val="F7964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GenZ</a:t>
            </a:r>
            <a:r>
              <a:rPr sz="5000"/>
              <a:t> = Digital Natives = GEN C  </a:t>
            </a:r>
            <a:r>
              <a:rPr sz="2800"/>
              <a:t>(1994 2007  +/- 4 ans)</a:t>
            </a:r>
          </a:p>
          <a:p>
            <a:pPr marL="0" indent="0" defTabSz="2438400">
              <a:lnSpc>
                <a:spcPts val="7200"/>
              </a:lnSpc>
              <a:spcBef>
                <a:spcPts val="2100"/>
              </a:spcBef>
              <a:buSzTx/>
              <a:buFontTx/>
              <a:buNone/>
              <a:defRPr sz="8000">
                <a:solidFill>
                  <a:srgbClr val="F7964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>
                <a:solidFill>
                  <a:srgbClr val="A7A7A7"/>
                </a:solidFill>
              </a:rPr>
              <a:t>alphaGEN ?</a:t>
            </a:r>
            <a:r>
              <a:rPr sz="4800">
                <a:solidFill>
                  <a:srgbClr val="A7A7A7"/>
                </a:solidFill>
              </a:rPr>
              <a:t> = 2008 - 2020 ?</a:t>
            </a:r>
            <a:r>
              <a:rPr sz="2800"/>
              <a:t> </a:t>
            </a:r>
          </a:p>
          <a:p>
            <a:pPr marL="0" indent="0" defTabSz="2438400">
              <a:lnSpc>
                <a:spcPts val="7200"/>
              </a:lnSpc>
              <a:spcBef>
                <a:spcPts val="2100"/>
              </a:spcBef>
              <a:buSzTx/>
              <a:buFontTx/>
              <a:buNone/>
              <a:defRPr sz="8000">
                <a:solidFill>
                  <a:srgbClr val="C2D6DB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SingularityGeneration ?? 2018 - 2030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266" y="0"/>
            <a:ext cx="10949468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3300" y="297752"/>
            <a:ext cx="4764211" cy="47949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Jean-Luc</a:t>
            </a:r>
          </a:p>
        </p:txBody>
      </p:sp>
      <p:sp>
        <p:nvSpPr>
          <p:cNvPr id="413" name="Espace réservé du contenu 2"/>
          <p:cNvSpPr txBox="1">
            <a:spLocks noGrp="1"/>
          </p:cNvSpPr>
          <p:nvPr>
            <p:ph type="body" sz="quarter" idx="1"/>
          </p:nvPr>
        </p:nvSpPr>
        <p:spPr>
          <a:xfrm>
            <a:off x="239058" y="8935029"/>
            <a:ext cx="6308779" cy="4793974"/>
          </a:xfrm>
          <a:prstGeom prst="rect">
            <a:avLst/>
          </a:prstGeom>
        </p:spPr>
        <p:txBody>
          <a:bodyPr/>
          <a:lstStyle/>
          <a:p>
            <a:r>
              <a:t>Jean Luc 36 ans est pilote de ligne depuis 3 ans dans une compagnie low cost européenne.</a:t>
            </a:r>
            <a:br/>
            <a:r>
              <a:t>Il trouve que sa vie manque de sens, de variété et d’originalité.</a:t>
            </a:r>
          </a:p>
        </p:txBody>
      </p:sp>
      <p:pic>
        <p:nvPicPr>
          <p:cNvPr id="414" name="Espace réservé du contenu 6" descr="Espace réservé du contenu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58" y="1620818"/>
            <a:ext cx="4142862" cy="4748577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Espace réservé du contenu 4"/>
          <p:cNvSpPr txBox="1"/>
          <p:nvPr/>
        </p:nvSpPr>
        <p:spPr>
          <a:xfrm>
            <a:off x="239058" y="6393758"/>
            <a:ext cx="5281742" cy="330327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>
              <a:lnSpc>
                <a:spcPct val="81000"/>
              </a:lnSpc>
              <a:spcBef>
                <a:spcPts val="2000"/>
              </a:spcBef>
              <a:defRPr sz="3200" i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« J’ai un beau métier, mais mes priorités sont ailleurs. Mon employeur n’est pas mon seul centre d’intérêt »</a:t>
            </a:r>
          </a:p>
        </p:txBody>
      </p:sp>
      <p:sp>
        <p:nvSpPr>
          <p:cNvPr id="416" name="Espace réservé du texte 5"/>
          <p:cNvSpPr txBox="1"/>
          <p:nvPr/>
        </p:nvSpPr>
        <p:spPr>
          <a:xfrm>
            <a:off x="7011844" y="1904999"/>
            <a:ext cx="9476726" cy="1142682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</a:defRPr>
            </a:pPr>
            <a:r>
              <a:t>Nom 	Jean-Luc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</a:defRPr>
            </a:pPr>
            <a:r>
              <a:t>Age 	36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</a:defRPr>
            </a:pPr>
            <a:r>
              <a:t>Vie à	Paris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</a:defRPr>
            </a:pPr>
            <a:r>
              <a:t>Avec	Jeanne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</a:defRPr>
            </a:pPr>
            <a:r>
              <a:t>	Sans enfant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</a:defRPr>
            </a:pPr>
            <a:r>
              <a:t>Education	Supérieure (ingénieur école promo …)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</a:defRPr>
            </a:pPr>
            <a:r>
              <a:t>CV 	pilote entreprise 1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</a:defRPr>
            </a:pPr>
            <a:r>
              <a:t>	Pilote entreprise 2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</a:defRPr>
            </a:pPr>
            <a:r>
              <a:t>Passionné d’aviation et de modèle réduits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</a:defRPr>
            </a:pPr>
            <a:r>
              <a:t>Passionné de races de chiens et de voyages en Asie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</a:defRPr>
            </a:pPr>
            <a:endParaRPr/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</a:defRPr>
            </a:pPr>
            <a:r>
              <a:t>EPIC / USER STORY / PAIN POINT / PROBLÈME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800" b="1">
                <a:solidFill>
                  <a:srgbClr val="FF2600"/>
                </a:solidFill>
              </a:defRPr>
            </a:pPr>
            <a:endParaRPr/>
          </a:p>
          <a:p>
            <a:pPr>
              <a:lnSpc>
                <a:spcPct val="90000"/>
              </a:lnSpc>
              <a:spcBef>
                <a:spcPts val="400"/>
              </a:spcBef>
              <a:defRPr sz="3800" b="1">
                <a:solidFill>
                  <a:srgbClr val="FF2600"/>
                </a:solidFill>
              </a:defRPr>
            </a:pPr>
            <a:r>
              <a:t>Quel est le problème de Jean-Luc ?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800" b="1">
                <a:solidFill>
                  <a:srgbClr val="FF2600"/>
                </a:solidFill>
              </a:defRPr>
            </a:pPr>
            <a:r>
              <a:t>Quelle est la frustration de Jean-Luc ?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800" b="1">
                <a:solidFill>
                  <a:srgbClr val="FF2600"/>
                </a:solidFill>
              </a:defRPr>
            </a:pPr>
            <a:r>
              <a:t>Quels sont les besoins et attentes de Jean-Luc ?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800" b="1">
                <a:solidFill>
                  <a:srgbClr val="FF2600"/>
                </a:solidFill>
              </a:defRPr>
            </a:pPr>
            <a:r>
              <a:t>Pourquoi n’est-il pas satisfait des solutions existantes ?</a:t>
            </a:r>
          </a:p>
        </p:txBody>
      </p:sp>
      <p:sp>
        <p:nvSpPr>
          <p:cNvPr id="417" name="Rectangle 16"/>
          <p:cNvSpPr/>
          <p:nvPr/>
        </p:nvSpPr>
        <p:spPr>
          <a:xfrm>
            <a:off x="19083666" y="2351167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8" name="Rectangle 17"/>
          <p:cNvSpPr/>
          <p:nvPr/>
        </p:nvSpPr>
        <p:spPr>
          <a:xfrm>
            <a:off x="20235978" y="4293344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9" name="Rectangle 22"/>
          <p:cNvSpPr/>
          <p:nvPr/>
        </p:nvSpPr>
        <p:spPr>
          <a:xfrm>
            <a:off x="21796385" y="6172544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0" name="Rectangle 23"/>
          <p:cNvSpPr/>
          <p:nvPr/>
        </p:nvSpPr>
        <p:spPr>
          <a:xfrm>
            <a:off x="19222519" y="8051744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1" name="Rectangle 24"/>
          <p:cNvSpPr/>
          <p:nvPr/>
        </p:nvSpPr>
        <p:spPr>
          <a:xfrm>
            <a:off x="22778519" y="9930944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2" name="Rectangle 25"/>
          <p:cNvSpPr/>
          <p:nvPr/>
        </p:nvSpPr>
        <p:spPr>
          <a:xfrm>
            <a:off x="19832119" y="11915103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3" name="ZoneTexte 12"/>
          <p:cNvSpPr txBox="1"/>
          <p:nvPr/>
        </p:nvSpPr>
        <p:spPr>
          <a:xfrm>
            <a:off x="17489388" y="1719373"/>
            <a:ext cx="1791018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Revenus</a:t>
            </a:r>
          </a:p>
        </p:txBody>
      </p:sp>
      <p:sp>
        <p:nvSpPr>
          <p:cNvPr id="424" name="ZoneTexte 29"/>
          <p:cNvSpPr txBox="1"/>
          <p:nvPr/>
        </p:nvSpPr>
        <p:spPr>
          <a:xfrm>
            <a:off x="17478027" y="3648111"/>
            <a:ext cx="973853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Ville</a:t>
            </a:r>
          </a:p>
        </p:txBody>
      </p:sp>
      <p:sp>
        <p:nvSpPr>
          <p:cNvPr id="425" name="ZoneTexte 38"/>
          <p:cNvSpPr txBox="1"/>
          <p:nvPr/>
        </p:nvSpPr>
        <p:spPr>
          <a:xfrm>
            <a:off x="17475987" y="5508845"/>
            <a:ext cx="2382362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Fréquences</a:t>
            </a:r>
          </a:p>
        </p:txBody>
      </p:sp>
      <p:sp>
        <p:nvSpPr>
          <p:cNvPr id="426" name="ZoneTexte 45"/>
          <p:cNvSpPr txBox="1"/>
          <p:nvPr/>
        </p:nvSpPr>
        <p:spPr>
          <a:xfrm>
            <a:off x="17464628" y="7479568"/>
            <a:ext cx="3563462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Niveau Technique</a:t>
            </a:r>
          </a:p>
        </p:txBody>
      </p:sp>
      <p:sp>
        <p:nvSpPr>
          <p:cNvPr id="427" name="ZoneTexte 54"/>
          <p:cNvSpPr txBox="1"/>
          <p:nvPr/>
        </p:nvSpPr>
        <p:spPr>
          <a:xfrm>
            <a:off x="17462585" y="9403277"/>
            <a:ext cx="2773681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Usage mobile</a:t>
            </a:r>
          </a:p>
        </p:txBody>
      </p:sp>
      <p:sp>
        <p:nvSpPr>
          <p:cNvPr id="428" name="ZoneTexte 61"/>
          <p:cNvSpPr txBox="1"/>
          <p:nvPr/>
        </p:nvSpPr>
        <p:spPr>
          <a:xfrm>
            <a:off x="17451227" y="11332016"/>
            <a:ext cx="2206745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Know How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Jean-Luc</a:t>
            </a:r>
          </a:p>
        </p:txBody>
      </p:sp>
      <p:sp>
        <p:nvSpPr>
          <p:cNvPr id="431" name="Espace réservé du contenu 2"/>
          <p:cNvSpPr txBox="1">
            <a:spLocks noGrp="1"/>
          </p:cNvSpPr>
          <p:nvPr>
            <p:ph type="body" sz="quarter" idx="1"/>
          </p:nvPr>
        </p:nvSpPr>
        <p:spPr>
          <a:xfrm>
            <a:off x="239058" y="8935029"/>
            <a:ext cx="6308779" cy="4793974"/>
          </a:xfrm>
          <a:prstGeom prst="rect">
            <a:avLst/>
          </a:prstGeom>
        </p:spPr>
        <p:txBody>
          <a:bodyPr/>
          <a:lstStyle/>
          <a:p>
            <a:r>
              <a:t>Jean Luc 36 ans est avocat depuis 7 ans. Il aime son métier mais ne trouve pas que ses revenus annuels sont à la hauteur de son travail</a:t>
            </a:r>
          </a:p>
        </p:txBody>
      </p:sp>
      <p:pic>
        <p:nvPicPr>
          <p:cNvPr id="432" name="Espace réservé du contenu 6" descr="Espace réservé du contenu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58" y="1620818"/>
            <a:ext cx="4142862" cy="4748577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Espace réservé du contenu 4"/>
          <p:cNvSpPr txBox="1"/>
          <p:nvPr/>
        </p:nvSpPr>
        <p:spPr>
          <a:xfrm>
            <a:off x="239058" y="6393758"/>
            <a:ext cx="5281742" cy="330327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>
              <a:lnSpc>
                <a:spcPct val="81000"/>
              </a:lnSpc>
              <a:spcBef>
                <a:spcPts val="2000"/>
              </a:spcBef>
              <a:defRPr sz="3200" i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« J’ai un beau métier, mais j’ai besoin d’ajouter de nouvelles activités pour en vivre bien »</a:t>
            </a:r>
          </a:p>
        </p:txBody>
      </p:sp>
      <p:sp>
        <p:nvSpPr>
          <p:cNvPr id="434" name="Espace réservé du texte 5"/>
          <p:cNvSpPr txBox="1"/>
          <p:nvPr/>
        </p:nvSpPr>
        <p:spPr>
          <a:xfrm>
            <a:off x="7011844" y="1904999"/>
            <a:ext cx="9476726" cy="1142682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</a:defRPr>
            </a:pPr>
            <a:r>
              <a:t>Nom 	Jean-Luc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</a:defRPr>
            </a:pPr>
            <a:r>
              <a:t>Age 	36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</a:defRPr>
            </a:pPr>
            <a:r>
              <a:t>Vie à	Paris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</a:defRPr>
            </a:pPr>
            <a:r>
              <a:t>Avec	Jeanne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</a:defRPr>
            </a:pPr>
            <a:r>
              <a:t>	Sans enfant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</a:defRPr>
            </a:pPr>
            <a:r>
              <a:t>Education	Supérieure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</a:defRPr>
            </a:pPr>
            <a:r>
              <a:t>CV 	conseiller fiscal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</a:defRPr>
            </a:pPr>
            <a:r>
              <a:t>	Conseiller en FUSAQ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</a:defRPr>
            </a:pPr>
            <a:r>
              <a:t>Passionné d’aviation et de modèle réduits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</a:defRPr>
            </a:pPr>
            <a:r>
              <a:t>Passionné de races de chiens et de voyages en Asie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</a:defRPr>
            </a:pPr>
            <a:endParaRPr/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</a:defRPr>
            </a:pPr>
            <a:r>
              <a:t>USER STORY / PAIN POINT / PROBLÈME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3200">
                <a:solidFill>
                  <a:srgbClr val="262626"/>
                </a:solidFill>
              </a:defRPr>
            </a:pPr>
            <a:r>
              <a:t>Beaucoup de contacts, beaucoup de clients mais pas assez de rentabilité pour un travail intensif de plus de 9 heures par jour</a:t>
            </a:r>
          </a:p>
        </p:txBody>
      </p:sp>
      <p:sp>
        <p:nvSpPr>
          <p:cNvPr id="435" name="Rectangle 16"/>
          <p:cNvSpPr/>
          <p:nvPr/>
        </p:nvSpPr>
        <p:spPr>
          <a:xfrm>
            <a:off x="18279944" y="2328312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6" name="Rectangle 17"/>
          <p:cNvSpPr/>
          <p:nvPr/>
        </p:nvSpPr>
        <p:spPr>
          <a:xfrm>
            <a:off x="22778519" y="4383441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7" name="Rectangle 22"/>
          <p:cNvSpPr/>
          <p:nvPr/>
        </p:nvSpPr>
        <p:spPr>
          <a:xfrm>
            <a:off x="20811833" y="6193460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8" name="Rectangle 23"/>
          <p:cNvSpPr/>
          <p:nvPr/>
        </p:nvSpPr>
        <p:spPr>
          <a:xfrm>
            <a:off x="18855774" y="8153317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9" name="Rectangle 24"/>
          <p:cNvSpPr/>
          <p:nvPr/>
        </p:nvSpPr>
        <p:spPr>
          <a:xfrm>
            <a:off x="20923136" y="9914725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0" name="Rectangle 25"/>
          <p:cNvSpPr/>
          <p:nvPr/>
        </p:nvSpPr>
        <p:spPr>
          <a:xfrm>
            <a:off x="22778519" y="12041685"/>
            <a:ext cx="209907" cy="713747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1" name="ZoneTexte 12"/>
          <p:cNvSpPr txBox="1"/>
          <p:nvPr/>
        </p:nvSpPr>
        <p:spPr>
          <a:xfrm>
            <a:off x="17489388" y="1719373"/>
            <a:ext cx="1791018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Revenus</a:t>
            </a:r>
          </a:p>
        </p:txBody>
      </p:sp>
      <p:sp>
        <p:nvSpPr>
          <p:cNvPr id="442" name="ZoneTexte 29"/>
          <p:cNvSpPr txBox="1"/>
          <p:nvPr/>
        </p:nvSpPr>
        <p:spPr>
          <a:xfrm>
            <a:off x="17478027" y="3648111"/>
            <a:ext cx="973853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Ville</a:t>
            </a:r>
          </a:p>
        </p:txBody>
      </p:sp>
      <p:sp>
        <p:nvSpPr>
          <p:cNvPr id="443" name="ZoneTexte 38"/>
          <p:cNvSpPr txBox="1"/>
          <p:nvPr/>
        </p:nvSpPr>
        <p:spPr>
          <a:xfrm>
            <a:off x="17475987" y="5508845"/>
            <a:ext cx="2382362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Fréquences</a:t>
            </a:r>
          </a:p>
        </p:txBody>
      </p:sp>
      <p:sp>
        <p:nvSpPr>
          <p:cNvPr id="444" name="ZoneTexte 45"/>
          <p:cNvSpPr txBox="1"/>
          <p:nvPr/>
        </p:nvSpPr>
        <p:spPr>
          <a:xfrm>
            <a:off x="17464628" y="7479568"/>
            <a:ext cx="3563462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Niveau Technique</a:t>
            </a:r>
          </a:p>
        </p:txBody>
      </p:sp>
      <p:sp>
        <p:nvSpPr>
          <p:cNvPr id="445" name="ZoneTexte 54"/>
          <p:cNvSpPr txBox="1"/>
          <p:nvPr/>
        </p:nvSpPr>
        <p:spPr>
          <a:xfrm>
            <a:off x="17462585" y="9403277"/>
            <a:ext cx="2773681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Usage mobile</a:t>
            </a:r>
          </a:p>
        </p:txBody>
      </p:sp>
      <p:sp>
        <p:nvSpPr>
          <p:cNvPr id="446" name="ZoneTexte 61"/>
          <p:cNvSpPr txBox="1"/>
          <p:nvPr/>
        </p:nvSpPr>
        <p:spPr>
          <a:xfrm>
            <a:off x="17451227" y="11332016"/>
            <a:ext cx="2206745" cy="72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3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Know How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itle 1"/>
          <p:cNvSpPr txBox="1">
            <a:spLocks noGrp="1"/>
          </p:cNvSpPr>
          <p:nvPr>
            <p:ph type="title"/>
          </p:nvPr>
        </p:nvSpPr>
        <p:spPr>
          <a:xfrm>
            <a:off x="-88387" y="-10456"/>
            <a:ext cx="24499106" cy="1368822"/>
          </a:xfrm>
          <a:prstGeom prst="rect">
            <a:avLst/>
          </a:prstGeom>
        </p:spPr>
        <p:txBody>
          <a:bodyPr/>
          <a:lstStyle/>
          <a:p>
            <a:r>
              <a:t>Nom de la carte persona</a:t>
            </a:r>
          </a:p>
        </p:txBody>
      </p:sp>
      <p:sp>
        <p:nvSpPr>
          <p:cNvPr id="449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395415" y="10244810"/>
            <a:ext cx="6772676" cy="3087103"/>
          </a:xfrm>
          <a:prstGeom prst="rect">
            <a:avLst/>
          </a:prstGeom>
        </p:spPr>
        <p:txBody>
          <a:bodyPr/>
          <a:lstStyle/>
          <a:p>
            <a:r>
              <a:t>Résumé …</a:t>
            </a:r>
          </a:p>
        </p:txBody>
      </p:sp>
      <p:sp>
        <p:nvSpPr>
          <p:cNvPr id="450" name="Content Placeholder 4"/>
          <p:cNvSpPr txBox="1"/>
          <p:nvPr/>
        </p:nvSpPr>
        <p:spPr>
          <a:xfrm>
            <a:off x="395415" y="6627669"/>
            <a:ext cx="6772676" cy="30871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pPr>
              <a:lnSpc>
                <a:spcPct val="90000"/>
              </a:lnSpc>
              <a:spcBef>
                <a:spcPts val="2000"/>
              </a:spcBef>
              <a:defRPr i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 Citation …</a:t>
            </a:r>
          </a:p>
        </p:txBody>
      </p:sp>
      <p:sp>
        <p:nvSpPr>
          <p:cNvPr id="451" name="Text Placeholder 5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Texte à saisir …</a:t>
            </a:r>
          </a:p>
        </p:txBody>
      </p:sp>
      <p:sp>
        <p:nvSpPr>
          <p:cNvPr id="452" name="Triangle 8"/>
          <p:cNvSpPr/>
          <p:nvPr/>
        </p:nvSpPr>
        <p:spPr>
          <a:xfrm rot="10800000">
            <a:off x="19903037" y="2391025"/>
            <a:ext cx="453643" cy="272909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453" name="Triangle 9"/>
          <p:cNvSpPr/>
          <p:nvPr/>
        </p:nvSpPr>
        <p:spPr>
          <a:xfrm rot="10800000">
            <a:off x="20207837" y="4097109"/>
            <a:ext cx="453643" cy="272910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454" name="Triangle 10"/>
          <p:cNvSpPr/>
          <p:nvPr/>
        </p:nvSpPr>
        <p:spPr>
          <a:xfrm rot="10800000">
            <a:off x="20512637" y="5850702"/>
            <a:ext cx="453643" cy="272909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455" name="Triangle 11"/>
          <p:cNvSpPr/>
          <p:nvPr/>
        </p:nvSpPr>
        <p:spPr>
          <a:xfrm rot="10800000">
            <a:off x="20817437" y="7604293"/>
            <a:ext cx="453643" cy="272910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456" name="Triangle 12"/>
          <p:cNvSpPr/>
          <p:nvPr/>
        </p:nvSpPr>
        <p:spPr>
          <a:xfrm rot="10800000">
            <a:off x="21122237" y="9357886"/>
            <a:ext cx="453643" cy="272909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457" name="Triangle 13"/>
          <p:cNvSpPr/>
          <p:nvPr/>
        </p:nvSpPr>
        <p:spPr>
          <a:xfrm rot="10800000">
            <a:off x="21427037" y="11111478"/>
            <a:ext cx="453643" cy="272909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itle 1"/>
          <p:cNvSpPr txBox="1">
            <a:spLocks noGrp="1"/>
          </p:cNvSpPr>
          <p:nvPr>
            <p:ph type="title"/>
          </p:nvPr>
        </p:nvSpPr>
        <p:spPr>
          <a:xfrm>
            <a:off x="-88387" y="-10456"/>
            <a:ext cx="24499106" cy="1368822"/>
          </a:xfrm>
          <a:prstGeom prst="rect">
            <a:avLst/>
          </a:prstGeom>
        </p:spPr>
        <p:txBody>
          <a:bodyPr/>
          <a:lstStyle/>
          <a:p>
            <a:r>
              <a:t>Mr PARK</a:t>
            </a:r>
          </a:p>
        </p:txBody>
      </p:sp>
      <p:sp>
        <p:nvSpPr>
          <p:cNvPr id="460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395415" y="10244810"/>
            <a:ext cx="6772676" cy="3087103"/>
          </a:xfrm>
          <a:prstGeom prst="rect">
            <a:avLst/>
          </a:prstGeom>
        </p:spPr>
        <p:txBody>
          <a:bodyPr/>
          <a:lstStyle/>
          <a:p>
            <a:r>
              <a:t>Déjeune en street food et n’aime pas avoir du cash sur lui</a:t>
            </a:r>
          </a:p>
        </p:txBody>
      </p:sp>
      <p:pic>
        <p:nvPicPr>
          <p:cNvPr id="461" name="Content Placeholder 8" descr="Content Placeholder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900" y="1887226"/>
            <a:ext cx="4248150" cy="4283698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Content Placeholder 4"/>
          <p:cNvSpPr txBox="1"/>
          <p:nvPr/>
        </p:nvSpPr>
        <p:spPr>
          <a:xfrm>
            <a:off x="395415" y="6627669"/>
            <a:ext cx="6772676" cy="30871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pPr>
              <a:lnSpc>
                <a:spcPct val="90000"/>
              </a:lnSpc>
              <a:spcBef>
                <a:spcPts val="2000"/>
              </a:spcBef>
              <a:defRPr i="1">
                <a:solidFill>
                  <a:srgbClr val="94209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 je suis toujours bloqué avec</a:t>
            </a:r>
          </a:p>
          <a:p>
            <a:pPr>
              <a:lnSpc>
                <a:spcPct val="90000"/>
              </a:lnSpc>
              <a:spcBef>
                <a:spcPts val="2000"/>
              </a:spcBef>
              <a:defRPr i="1">
                <a:solidFill>
                  <a:srgbClr val="94209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ma visa wifi, c’est pénible !</a:t>
            </a:r>
          </a:p>
        </p:txBody>
      </p:sp>
      <p:sp>
        <p:nvSpPr>
          <p:cNvPr id="463" name="Text Placeholder 5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Mr Park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36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Séoul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Célibataire sans enfant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Sans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Sales Leader chez Abercrombie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Technologie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Mobilité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Visa sans contact passe pas toujours</a:t>
            </a:r>
          </a:p>
        </p:txBody>
      </p:sp>
      <p:sp>
        <p:nvSpPr>
          <p:cNvPr id="464" name="Triangle 16"/>
          <p:cNvSpPr/>
          <p:nvPr/>
        </p:nvSpPr>
        <p:spPr>
          <a:xfrm rot="10800000">
            <a:off x="21888521" y="2327559"/>
            <a:ext cx="484588" cy="320941"/>
          </a:xfrm>
          <a:prstGeom prst="triangle">
            <a:avLst/>
          </a:prstGeom>
          <a:solidFill>
            <a:srgbClr val="942093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5" name="Triangle 17"/>
          <p:cNvSpPr/>
          <p:nvPr/>
        </p:nvSpPr>
        <p:spPr>
          <a:xfrm rot="10800000">
            <a:off x="22175829" y="4095315"/>
            <a:ext cx="484588" cy="320942"/>
          </a:xfrm>
          <a:prstGeom prst="triangle">
            <a:avLst/>
          </a:prstGeom>
          <a:solidFill>
            <a:srgbClr val="942093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6" name="Triangle 18"/>
          <p:cNvSpPr/>
          <p:nvPr/>
        </p:nvSpPr>
        <p:spPr>
          <a:xfrm rot="10800000">
            <a:off x="21441861" y="5818611"/>
            <a:ext cx="484589" cy="320941"/>
          </a:xfrm>
          <a:prstGeom prst="triangle">
            <a:avLst/>
          </a:prstGeom>
          <a:solidFill>
            <a:srgbClr val="942093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7" name="Triangle 19"/>
          <p:cNvSpPr/>
          <p:nvPr/>
        </p:nvSpPr>
        <p:spPr>
          <a:xfrm rot="10800000">
            <a:off x="18923669" y="7438977"/>
            <a:ext cx="517483" cy="490717"/>
          </a:xfrm>
          <a:prstGeom prst="triangle">
            <a:avLst/>
          </a:prstGeom>
          <a:solidFill>
            <a:srgbClr val="942093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8" name="Triangle 20"/>
          <p:cNvSpPr/>
          <p:nvPr/>
        </p:nvSpPr>
        <p:spPr>
          <a:xfrm rot="10800000">
            <a:off x="23121887" y="9178228"/>
            <a:ext cx="470439" cy="446107"/>
          </a:xfrm>
          <a:prstGeom prst="triangle">
            <a:avLst/>
          </a:prstGeom>
          <a:solidFill>
            <a:srgbClr val="942093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9" name="Triangle 21"/>
          <p:cNvSpPr/>
          <p:nvPr/>
        </p:nvSpPr>
        <p:spPr>
          <a:xfrm rot="10800000">
            <a:off x="18177794" y="10955562"/>
            <a:ext cx="470439" cy="446107"/>
          </a:xfrm>
          <a:prstGeom prst="triangle">
            <a:avLst/>
          </a:prstGeom>
          <a:solidFill>
            <a:srgbClr val="942093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Title 1"/>
          <p:cNvSpPr txBox="1">
            <a:spLocks noGrp="1"/>
          </p:cNvSpPr>
          <p:nvPr>
            <p:ph type="title"/>
          </p:nvPr>
        </p:nvSpPr>
        <p:spPr>
          <a:xfrm>
            <a:off x="-88387" y="-10456"/>
            <a:ext cx="24499106" cy="1368822"/>
          </a:xfrm>
          <a:prstGeom prst="rect">
            <a:avLst/>
          </a:prstGeom>
        </p:spPr>
        <p:txBody>
          <a:bodyPr/>
          <a:lstStyle/>
          <a:p>
            <a:r>
              <a:t>BOB</a:t>
            </a:r>
          </a:p>
        </p:txBody>
      </p:sp>
      <p:sp>
        <p:nvSpPr>
          <p:cNvPr id="472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395415" y="10244810"/>
            <a:ext cx="6772676" cy="3087103"/>
          </a:xfrm>
          <a:prstGeom prst="rect">
            <a:avLst/>
          </a:prstGeom>
        </p:spPr>
        <p:txBody>
          <a:bodyPr/>
          <a:lstStyle/>
          <a:p>
            <a:r>
              <a:t>Essaye de faire son travail au mieux pour libérer du temps libre s-consacré aux jeux vidéo</a:t>
            </a:r>
          </a:p>
        </p:txBody>
      </p:sp>
      <p:sp>
        <p:nvSpPr>
          <p:cNvPr id="473" name="Content Placeholder 4"/>
          <p:cNvSpPr txBox="1"/>
          <p:nvPr/>
        </p:nvSpPr>
        <p:spPr>
          <a:xfrm>
            <a:off x="395415" y="6627669"/>
            <a:ext cx="6772676" cy="30871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>
              <a:lnSpc>
                <a:spcPct val="90000"/>
              </a:lnSpc>
              <a:spcBef>
                <a:spcPts val="2000"/>
              </a:spcBef>
              <a:defRPr i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 j’assouvi ma passion de jeu vidéo tous les week end en festival de gaming</a:t>
            </a:r>
          </a:p>
        </p:txBody>
      </p:sp>
      <p:sp>
        <p:nvSpPr>
          <p:cNvPr id="474" name="Text Placeholder 5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BOB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30 ans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Sao Paulo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José (couple homo)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Sans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Mécanicien aéronautique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Jeu vidéo</a:t>
            </a:r>
          </a:p>
        </p:txBody>
      </p:sp>
      <p:sp>
        <p:nvSpPr>
          <p:cNvPr id="475" name="Triangle 12"/>
          <p:cNvSpPr/>
          <p:nvPr/>
        </p:nvSpPr>
        <p:spPr>
          <a:xfrm rot="10800000">
            <a:off x="19721224" y="2480455"/>
            <a:ext cx="453643" cy="272909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476" name="Triangle 13"/>
          <p:cNvSpPr/>
          <p:nvPr/>
        </p:nvSpPr>
        <p:spPr>
          <a:xfrm rot="10800000">
            <a:off x="20933812" y="4148363"/>
            <a:ext cx="453643" cy="272909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477" name="Triangle 14"/>
          <p:cNvSpPr/>
          <p:nvPr/>
        </p:nvSpPr>
        <p:spPr>
          <a:xfrm rot="10800000">
            <a:off x="21614274" y="5858545"/>
            <a:ext cx="453643" cy="272910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478" name="Triangle 15"/>
          <p:cNvSpPr/>
          <p:nvPr/>
        </p:nvSpPr>
        <p:spPr>
          <a:xfrm rot="10800000">
            <a:off x="21387454" y="7655859"/>
            <a:ext cx="453643" cy="272909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479" name="Triangle 22"/>
          <p:cNvSpPr/>
          <p:nvPr/>
        </p:nvSpPr>
        <p:spPr>
          <a:xfrm rot="10800000">
            <a:off x="22663258" y="9418240"/>
            <a:ext cx="453643" cy="272908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480" name="Triangle 23"/>
          <p:cNvSpPr/>
          <p:nvPr/>
        </p:nvSpPr>
        <p:spPr>
          <a:xfrm rot="10800000">
            <a:off x="22923332" y="11087727"/>
            <a:ext cx="453643" cy="272910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481" name="Content Placeholder 6" descr="Content Placeholder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900" y="1905000"/>
            <a:ext cx="4248150" cy="4248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Title 12"/>
          <p:cNvSpPr txBox="1">
            <a:spLocks noGrp="1"/>
          </p:cNvSpPr>
          <p:nvPr>
            <p:ph type="title"/>
          </p:nvPr>
        </p:nvSpPr>
        <p:spPr>
          <a:xfrm>
            <a:off x="-88387" y="-10456"/>
            <a:ext cx="24499106" cy="1368822"/>
          </a:xfrm>
          <a:prstGeom prst="rect">
            <a:avLst/>
          </a:prstGeom>
        </p:spPr>
        <p:txBody>
          <a:bodyPr/>
          <a:lstStyle/>
          <a:p>
            <a:r>
              <a:t>JOHN</a:t>
            </a:r>
          </a:p>
        </p:txBody>
      </p:sp>
      <p:sp>
        <p:nvSpPr>
          <p:cNvPr id="484" name="Content Placeholder 13"/>
          <p:cNvSpPr txBox="1">
            <a:spLocks noGrp="1"/>
          </p:cNvSpPr>
          <p:nvPr>
            <p:ph type="body" sz="quarter" idx="1"/>
          </p:nvPr>
        </p:nvSpPr>
        <p:spPr>
          <a:xfrm>
            <a:off x="395415" y="10244810"/>
            <a:ext cx="6772676" cy="3087103"/>
          </a:xfrm>
          <a:prstGeom prst="rect">
            <a:avLst/>
          </a:prstGeom>
        </p:spPr>
        <p:txBody>
          <a:bodyPr/>
          <a:lstStyle/>
          <a:p>
            <a:r>
              <a:t>Pas très motivé par les innovations tout en restant un excellent pilote pro</a:t>
            </a:r>
          </a:p>
        </p:txBody>
      </p:sp>
      <p:pic>
        <p:nvPicPr>
          <p:cNvPr id="485" name="Content Placeholder 17" descr="Content Placeholder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344" y="1873250"/>
            <a:ext cx="3749260" cy="4311650"/>
          </a:xfrm>
          <a:prstGeom prst="rect">
            <a:avLst/>
          </a:prstGeom>
          <a:ln w="12700">
            <a:miter lim="400000"/>
          </a:ln>
        </p:spPr>
      </p:pic>
      <p:sp>
        <p:nvSpPr>
          <p:cNvPr id="486" name="Content Placeholder 15"/>
          <p:cNvSpPr txBox="1"/>
          <p:nvPr/>
        </p:nvSpPr>
        <p:spPr>
          <a:xfrm>
            <a:off x="395415" y="6627669"/>
            <a:ext cx="6772676" cy="30871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>
              <a:lnSpc>
                <a:spcPct val="90000"/>
              </a:lnSpc>
              <a:spcBef>
                <a:spcPts val="2000"/>
              </a:spcBef>
              <a:defRPr i="1">
                <a:solidFill>
                  <a:srgbClr val="00905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 Je consacre toutes mes capacités techniques à mon métier de pilote et je fuis les technologies à titre privé</a:t>
            </a:r>
          </a:p>
        </p:txBody>
      </p:sp>
      <p:sp>
        <p:nvSpPr>
          <p:cNvPr id="487" name="Text Placeholder 16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John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45 ans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Paris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marié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3 enfant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Pilote 20 ans expérience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basic en nelle technologie</a:t>
            </a:r>
          </a:p>
        </p:txBody>
      </p:sp>
      <p:sp>
        <p:nvSpPr>
          <p:cNvPr id="488" name="Triangle 6"/>
          <p:cNvSpPr/>
          <p:nvPr/>
        </p:nvSpPr>
        <p:spPr>
          <a:xfrm rot="10800000">
            <a:off x="21888521" y="2327559"/>
            <a:ext cx="484588" cy="320941"/>
          </a:xfrm>
          <a:prstGeom prst="triangle">
            <a:avLst/>
          </a:prstGeom>
          <a:solidFill>
            <a:srgbClr val="00905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9" name="Triangle 7"/>
          <p:cNvSpPr/>
          <p:nvPr/>
        </p:nvSpPr>
        <p:spPr>
          <a:xfrm rot="10800000">
            <a:off x="22175829" y="4095315"/>
            <a:ext cx="484588" cy="320942"/>
          </a:xfrm>
          <a:prstGeom prst="triangle">
            <a:avLst/>
          </a:prstGeom>
          <a:solidFill>
            <a:srgbClr val="00905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0" name="Triangle 8"/>
          <p:cNvSpPr/>
          <p:nvPr/>
        </p:nvSpPr>
        <p:spPr>
          <a:xfrm rot="10800000">
            <a:off x="21403933" y="5836024"/>
            <a:ext cx="484589" cy="320941"/>
          </a:xfrm>
          <a:prstGeom prst="triangle">
            <a:avLst/>
          </a:prstGeom>
          <a:solidFill>
            <a:srgbClr val="00905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1" name="Triangle 9"/>
          <p:cNvSpPr/>
          <p:nvPr/>
        </p:nvSpPr>
        <p:spPr>
          <a:xfrm rot="10800000">
            <a:off x="21822302" y="7358419"/>
            <a:ext cx="517482" cy="490717"/>
          </a:xfrm>
          <a:prstGeom prst="triangle">
            <a:avLst/>
          </a:prstGeom>
          <a:solidFill>
            <a:srgbClr val="00905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2" name="Triangle 10"/>
          <p:cNvSpPr/>
          <p:nvPr/>
        </p:nvSpPr>
        <p:spPr>
          <a:xfrm rot="10800000">
            <a:off x="19963051" y="9268666"/>
            <a:ext cx="470439" cy="446107"/>
          </a:xfrm>
          <a:prstGeom prst="triangle">
            <a:avLst/>
          </a:prstGeom>
          <a:solidFill>
            <a:srgbClr val="00905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3" name="Triangle 11"/>
          <p:cNvSpPr/>
          <p:nvPr/>
        </p:nvSpPr>
        <p:spPr>
          <a:xfrm rot="10800000">
            <a:off x="21418083" y="10866881"/>
            <a:ext cx="470439" cy="446107"/>
          </a:xfrm>
          <a:prstGeom prst="triangle">
            <a:avLst/>
          </a:prstGeom>
          <a:solidFill>
            <a:srgbClr val="00905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tangle 1"/>
          <p:cNvSpPr/>
          <p:nvPr/>
        </p:nvSpPr>
        <p:spPr>
          <a:xfrm>
            <a:off x="2686049" y="1600199"/>
            <a:ext cx="6025517" cy="838200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</p:spPr>
        <p:txBody>
          <a:bodyPr tIns="91439" bIns="91439" anchor="ctr"/>
          <a:lstStyle/>
          <a:p>
            <a:pPr algn="ctr"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350" name="Rectangle 11"/>
          <p:cNvSpPr/>
          <p:nvPr/>
        </p:nvSpPr>
        <p:spPr>
          <a:xfrm>
            <a:off x="9755506" y="1600199"/>
            <a:ext cx="6025517" cy="8382001"/>
          </a:xfrm>
          <a:prstGeom prst="rect">
            <a:avLst/>
          </a:prstGeom>
          <a:solidFill>
            <a:srgbClr val="F44336"/>
          </a:solidFill>
          <a:ln w="3175">
            <a:miter lim="400000"/>
          </a:ln>
        </p:spPr>
        <p:txBody>
          <a:bodyPr tIns="91439" bIns="91439" anchor="ctr"/>
          <a:lstStyle/>
          <a:p>
            <a:pPr algn="ctr">
              <a:defRPr sz="3200">
                <a:solidFill>
                  <a:srgbClr val="F44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351" name="Rectangle 12"/>
          <p:cNvSpPr/>
          <p:nvPr/>
        </p:nvSpPr>
        <p:spPr>
          <a:xfrm>
            <a:off x="16824962" y="1600199"/>
            <a:ext cx="6025517" cy="838200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</p:spPr>
        <p:txBody>
          <a:bodyPr tIns="91439" bIns="91439" anchor="ctr"/>
          <a:lstStyle/>
          <a:p>
            <a:pPr algn="ctr"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352" name="TextBox 13"/>
          <p:cNvSpPr txBox="1"/>
          <p:nvPr/>
        </p:nvSpPr>
        <p:spPr>
          <a:xfrm>
            <a:off x="3538807" y="2217093"/>
            <a:ext cx="5280001" cy="7442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5000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PROBLÈME.</a:t>
            </a:r>
          </a:p>
        </p:txBody>
      </p:sp>
      <p:sp>
        <p:nvSpPr>
          <p:cNvPr id="353" name="TextBox 16"/>
          <p:cNvSpPr txBox="1"/>
          <p:nvPr/>
        </p:nvSpPr>
        <p:spPr>
          <a:xfrm>
            <a:off x="3533747" y="3334748"/>
            <a:ext cx="4320001" cy="3100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Il y a une situation pour un persona (interne ou client ou utilisateur) qui lui pose un problème. C’est un point de friction (pain point) ou un irritant.</a:t>
            </a:r>
          </a:p>
        </p:txBody>
      </p:sp>
      <p:sp>
        <p:nvSpPr>
          <p:cNvPr id="354" name="TextBox 19"/>
          <p:cNvSpPr txBox="1"/>
          <p:nvPr/>
        </p:nvSpPr>
        <p:spPr>
          <a:xfrm>
            <a:off x="10610167" y="2217093"/>
            <a:ext cx="5280002" cy="7442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5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SOLUTION.</a:t>
            </a:r>
          </a:p>
        </p:txBody>
      </p:sp>
      <p:sp>
        <p:nvSpPr>
          <p:cNvPr id="355" name="TextBox 20"/>
          <p:cNvSpPr txBox="1"/>
          <p:nvPr/>
        </p:nvSpPr>
        <p:spPr>
          <a:xfrm>
            <a:off x="10605107" y="3334747"/>
            <a:ext cx="4320001" cy="529341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Vous avez une solution qui résout 20% à 80% du problème pour plus de 50% de la population.</a:t>
            </a:r>
          </a:p>
          <a:p>
            <a:pPr>
              <a:lnSpc>
                <a:spcPct val="150000"/>
              </a:lnSpc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>
              <a:lnSpc>
                <a:spcPct val="150000"/>
              </a:lnSpc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>
              <a:lnSpc>
                <a:spcPct val="150000"/>
              </a:lnSpc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>
              <a:lnSpc>
                <a:spcPct val="150000"/>
              </a:lnSpc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>
              <a:lnSpc>
                <a:spcPct val="150000"/>
              </a:lnSpc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Le PFH ne se résout pas </a:t>
            </a:r>
          </a:p>
          <a:p>
            <a:pPr algn="r">
              <a:lnSpc>
                <a:spcPct val="150000"/>
              </a:lnSpc>
              <a:defRPr sz="2400" i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Hubert REEVES</a:t>
            </a:r>
          </a:p>
        </p:txBody>
      </p:sp>
      <p:sp>
        <p:nvSpPr>
          <p:cNvPr id="356" name="TextBox 21"/>
          <p:cNvSpPr txBox="1"/>
          <p:nvPr/>
        </p:nvSpPr>
        <p:spPr>
          <a:xfrm>
            <a:off x="17681530" y="2217093"/>
            <a:ext cx="5280001" cy="7442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5000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DISTRIBUTION.</a:t>
            </a:r>
          </a:p>
        </p:txBody>
      </p:sp>
      <p:sp>
        <p:nvSpPr>
          <p:cNvPr id="357" name="TextBox 22"/>
          <p:cNvSpPr txBox="1"/>
          <p:nvPr/>
        </p:nvSpPr>
        <p:spPr>
          <a:xfrm>
            <a:off x="17676469" y="3334747"/>
            <a:ext cx="4320001" cy="364886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sz="2400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Si vous avez la solution à un problème : vous êtes un sauveur,</a:t>
            </a:r>
          </a:p>
          <a:p>
            <a:pPr>
              <a:lnSpc>
                <a:spcPct val="150000"/>
              </a:lnSpc>
              <a:defRPr sz="2400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… si vous le distribuez : vous êtes riches</a:t>
            </a:r>
          </a:p>
          <a:p>
            <a:pPr>
              <a:lnSpc>
                <a:spcPct val="150000"/>
              </a:lnSpc>
              <a:defRPr sz="2400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algn="r">
              <a:lnSpc>
                <a:spcPct val="150000"/>
              </a:lnSpc>
              <a:defRPr sz="2400" i="1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hk</a:t>
            </a:r>
          </a:p>
        </p:txBody>
      </p:sp>
      <p:pic>
        <p:nvPicPr>
          <p:cNvPr id="358" name="Graphic 23" descr="Graphic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649" y="10545718"/>
            <a:ext cx="600917" cy="600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Graphic 24" descr="Graphic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0105" y="10545718"/>
            <a:ext cx="600917" cy="600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Graphic 25" descr="Graphic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9561" y="10545718"/>
            <a:ext cx="600917" cy="6009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Title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Marie Eve</a:t>
            </a:r>
          </a:p>
        </p:txBody>
      </p:sp>
      <p:sp>
        <p:nvSpPr>
          <p:cNvPr id="496" name="Content Placeholder 7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utilise déjà certaine technologie morpho</a:t>
            </a:r>
          </a:p>
        </p:txBody>
      </p:sp>
      <p:pic>
        <p:nvPicPr>
          <p:cNvPr id="497" name="Content Placeholder 17" descr="Content Placeholder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2136718"/>
            <a:ext cx="4248150" cy="3784714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Content Placeholder 9"/>
          <p:cNvSpPr txBox="1"/>
          <p:nvPr/>
        </p:nvSpPr>
        <p:spPr>
          <a:xfrm>
            <a:off x="1031307" y="6627669"/>
            <a:ext cx="6482779" cy="30871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>
              <a:lnSpc>
                <a:spcPct val="90000"/>
              </a:lnSpc>
              <a:spcBef>
                <a:spcPts val="2000"/>
              </a:spcBef>
              <a:defRPr i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 j’y connais pas grand chose mais je veux faire un travail de police moderne</a:t>
            </a:r>
          </a:p>
        </p:txBody>
      </p:sp>
      <p:sp>
        <p:nvSpPr>
          <p:cNvPr id="499" name="Text Placeholder 10"/>
          <p:cNvSpPr txBox="1"/>
          <p:nvPr/>
        </p:nvSpPr>
        <p:spPr>
          <a:xfrm>
            <a:off x="8983137" y="1904999"/>
            <a:ext cx="6633635" cy="1142682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pPr>
              <a:lnSpc>
                <a:spcPct val="90000"/>
              </a:lnSpc>
              <a:spcBef>
                <a:spcPts val="2000"/>
              </a:spcBef>
              <a:defRPr sz="3200">
                <a:solidFill>
                  <a:srgbClr val="262626"/>
                </a:solidFill>
              </a:defRPr>
            </a:pPr>
            <a:r>
              <a:t>Marie Eve T</a:t>
            </a:r>
          </a:p>
          <a:p>
            <a:pPr>
              <a:lnSpc>
                <a:spcPct val="90000"/>
              </a:lnSpc>
              <a:spcBef>
                <a:spcPts val="2000"/>
              </a:spcBef>
              <a:defRPr sz="3200">
                <a:solidFill>
                  <a:srgbClr val="262626"/>
                </a:solidFill>
              </a:defRPr>
            </a:pPr>
            <a:r>
              <a:t>40 ans</a:t>
            </a:r>
          </a:p>
          <a:p>
            <a:pPr>
              <a:lnSpc>
                <a:spcPct val="90000"/>
              </a:lnSpc>
              <a:spcBef>
                <a:spcPts val="2000"/>
              </a:spcBef>
              <a:defRPr sz="3200">
                <a:solidFill>
                  <a:srgbClr val="262626"/>
                </a:solidFill>
              </a:defRPr>
            </a:pPr>
            <a:r>
              <a:t>Ottawa</a:t>
            </a:r>
          </a:p>
          <a:p>
            <a:pPr>
              <a:lnSpc>
                <a:spcPct val="90000"/>
              </a:lnSpc>
              <a:spcBef>
                <a:spcPts val="2000"/>
              </a:spcBef>
              <a:defRPr sz="3200">
                <a:solidFill>
                  <a:srgbClr val="262626"/>
                </a:solidFill>
              </a:defRPr>
            </a:pPr>
            <a:r>
              <a:t>Mari</a:t>
            </a:r>
          </a:p>
          <a:p>
            <a:pPr>
              <a:lnSpc>
                <a:spcPct val="90000"/>
              </a:lnSpc>
              <a:spcBef>
                <a:spcPts val="2000"/>
              </a:spcBef>
              <a:defRPr sz="3200">
                <a:solidFill>
                  <a:srgbClr val="262626"/>
                </a:solidFill>
              </a:defRPr>
            </a:pPr>
            <a:r>
              <a:t>3 filles</a:t>
            </a:r>
          </a:p>
          <a:p>
            <a:pPr>
              <a:lnSpc>
                <a:spcPct val="90000"/>
              </a:lnSpc>
              <a:spcBef>
                <a:spcPts val="2000"/>
              </a:spcBef>
              <a:defRPr sz="3200">
                <a:solidFill>
                  <a:srgbClr val="262626"/>
                </a:solidFill>
              </a:defRPr>
            </a:pPr>
            <a:r>
              <a:t>sans</a:t>
            </a:r>
          </a:p>
          <a:p>
            <a:pPr>
              <a:lnSpc>
                <a:spcPct val="90000"/>
              </a:lnSpc>
              <a:spcBef>
                <a:spcPts val="2000"/>
              </a:spcBef>
              <a:defRPr sz="3200">
                <a:solidFill>
                  <a:srgbClr val="262626"/>
                </a:solidFill>
              </a:defRPr>
            </a:pPr>
            <a:r>
              <a:t>    : faible</a:t>
            </a:r>
          </a:p>
          <a:p>
            <a:pPr>
              <a:lnSpc>
                <a:spcPct val="90000"/>
              </a:lnSpc>
              <a:spcBef>
                <a:spcPts val="2000"/>
              </a:spcBef>
              <a:defRPr sz="3200">
                <a:solidFill>
                  <a:srgbClr val="262626"/>
                </a:solidFill>
              </a:defRPr>
            </a:pPr>
            <a:endParaRPr/>
          </a:p>
          <a:p>
            <a:pPr>
              <a:lnSpc>
                <a:spcPct val="90000"/>
              </a:lnSpc>
              <a:spcBef>
                <a:spcPts val="2000"/>
              </a:spcBef>
              <a:defRPr sz="3200">
                <a:solidFill>
                  <a:srgbClr val="262626"/>
                </a:solidFill>
              </a:defRPr>
            </a:pPr>
            <a:endParaRPr/>
          </a:p>
          <a:p>
            <a:pPr>
              <a:lnSpc>
                <a:spcPct val="90000"/>
              </a:lnSpc>
              <a:spcBef>
                <a:spcPts val="2000"/>
              </a:spcBef>
              <a:defRPr sz="3200">
                <a:solidFill>
                  <a:srgbClr val="262626"/>
                </a:solidFill>
              </a:defRPr>
            </a:pPr>
            <a:r>
              <a:t>démocrate</a:t>
            </a:r>
          </a:p>
          <a:p>
            <a:pPr>
              <a:lnSpc>
                <a:spcPct val="90000"/>
              </a:lnSpc>
              <a:spcBef>
                <a:spcPts val="2000"/>
              </a:spcBef>
              <a:defRPr sz="3200">
                <a:solidFill>
                  <a:srgbClr val="262626"/>
                </a:solidFill>
              </a:defRPr>
            </a:pPr>
            <a:r>
              <a:t>passe le concours d’inspecteur de police pour la 4eme fois</a:t>
            </a:r>
          </a:p>
        </p:txBody>
      </p:sp>
      <p:sp>
        <p:nvSpPr>
          <p:cNvPr id="500" name="Triangle 11"/>
          <p:cNvSpPr/>
          <p:nvPr/>
        </p:nvSpPr>
        <p:spPr>
          <a:xfrm rot="10800000">
            <a:off x="18177794" y="2405900"/>
            <a:ext cx="484588" cy="320941"/>
          </a:xfrm>
          <a:prstGeom prst="triangle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1" name="Triangle 12"/>
          <p:cNvSpPr/>
          <p:nvPr/>
        </p:nvSpPr>
        <p:spPr>
          <a:xfrm rot="10800000">
            <a:off x="19562734" y="4121149"/>
            <a:ext cx="484589" cy="320942"/>
          </a:xfrm>
          <a:prstGeom prst="triangle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2" name="Triangle 13"/>
          <p:cNvSpPr/>
          <p:nvPr/>
        </p:nvSpPr>
        <p:spPr>
          <a:xfrm rot="10800000">
            <a:off x="20384740" y="5836024"/>
            <a:ext cx="484588" cy="320941"/>
          </a:xfrm>
          <a:prstGeom prst="triangle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3" name="Triangle 14"/>
          <p:cNvSpPr/>
          <p:nvPr/>
        </p:nvSpPr>
        <p:spPr>
          <a:xfrm rot="10800000">
            <a:off x="18923669" y="7438977"/>
            <a:ext cx="517483" cy="490717"/>
          </a:xfrm>
          <a:prstGeom prst="triangle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4" name="Triangle 15"/>
          <p:cNvSpPr/>
          <p:nvPr/>
        </p:nvSpPr>
        <p:spPr>
          <a:xfrm rot="10800000">
            <a:off x="19441151" y="9268666"/>
            <a:ext cx="470439" cy="446107"/>
          </a:xfrm>
          <a:prstGeom prst="triangle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5" name="Triangle 16"/>
          <p:cNvSpPr/>
          <p:nvPr/>
        </p:nvSpPr>
        <p:spPr>
          <a:xfrm rot="10800000">
            <a:off x="18177794" y="10955562"/>
            <a:ext cx="470439" cy="446107"/>
          </a:xfrm>
          <a:prstGeom prst="triangle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itle 6"/>
          <p:cNvSpPr txBox="1">
            <a:spLocks noGrp="1"/>
          </p:cNvSpPr>
          <p:nvPr>
            <p:ph type="title"/>
          </p:nvPr>
        </p:nvSpPr>
        <p:spPr>
          <a:xfrm>
            <a:off x="-88387" y="-10456"/>
            <a:ext cx="24499106" cy="1368822"/>
          </a:xfrm>
          <a:prstGeom prst="rect">
            <a:avLst/>
          </a:prstGeom>
        </p:spPr>
        <p:txBody>
          <a:bodyPr/>
          <a:lstStyle/>
          <a:p>
            <a:r>
              <a:t>Cristella</a:t>
            </a:r>
          </a:p>
        </p:txBody>
      </p:sp>
      <p:sp>
        <p:nvSpPr>
          <p:cNvPr id="508" name="Content Placeholder 7"/>
          <p:cNvSpPr txBox="1">
            <a:spLocks noGrp="1"/>
          </p:cNvSpPr>
          <p:nvPr>
            <p:ph type="body" sz="quarter" idx="1"/>
          </p:nvPr>
        </p:nvSpPr>
        <p:spPr>
          <a:xfrm>
            <a:off x="395415" y="10244810"/>
            <a:ext cx="6772676" cy="3087103"/>
          </a:xfrm>
          <a:prstGeom prst="rect">
            <a:avLst/>
          </a:prstGeom>
        </p:spPr>
        <p:txBody>
          <a:bodyPr/>
          <a:lstStyle/>
          <a:p>
            <a:r>
              <a:t>très douée, c’est la nouvelle génération de leader de demain</a:t>
            </a:r>
          </a:p>
        </p:txBody>
      </p:sp>
      <p:sp>
        <p:nvSpPr>
          <p:cNvPr id="509" name="Content Placeholder 9"/>
          <p:cNvSpPr txBox="1"/>
          <p:nvPr/>
        </p:nvSpPr>
        <p:spPr>
          <a:xfrm>
            <a:off x="395415" y="6627669"/>
            <a:ext cx="6772676" cy="30871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>
              <a:lnSpc>
                <a:spcPct val="90000"/>
              </a:lnSpc>
              <a:spcBef>
                <a:spcPts val="2000"/>
              </a:spcBef>
              <a:defRPr i="1">
                <a:solidFill>
                  <a:srgbClr val="9420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 j’ai des problèmes familliaux mais je vais m’en sortir grace à l’école, les profs et le directeur de mon lycée</a:t>
            </a:r>
          </a:p>
        </p:txBody>
      </p:sp>
      <p:sp>
        <p:nvSpPr>
          <p:cNvPr id="510" name="Text Placeholder 10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Cristella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16 ans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Bogota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8 frères et sœurs son père est en prison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petit job à la sauvette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       vient d’obtenir une bourse d’étude pour les USA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  <a:p>
            <a: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600"/>
            </a:pPr>
            <a:r>
              <a:t>Problème avec de l’acide et n’a plus d’empreinte digitale</a:t>
            </a:r>
          </a:p>
        </p:txBody>
      </p:sp>
      <p:sp>
        <p:nvSpPr>
          <p:cNvPr id="511" name="Triangle 11"/>
          <p:cNvSpPr/>
          <p:nvPr/>
        </p:nvSpPr>
        <p:spPr>
          <a:xfrm rot="10800000">
            <a:off x="18177794" y="2405900"/>
            <a:ext cx="484588" cy="320941"/>
          </a:xfrm>
          <a:prstGeom prst="triangle">
            <a:avLst/>
          </a:prstGeom>
          <a:solidFill>
            <a:srgbClr val="C55A1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2" name="Triangle 12"/>
          <p:cNvSpPr/>
          <p:nvPr/>
        </p:nvSpPr>
        <p:spPr>
          <a:xfrm rot="10800000">
            <a:off x="19562734" y="4121149"/>
            <a:ext cx="484589" cy="320942"/>
          </a:xfrm>
          <a:prstGeom prst="triangle">
            <a:avLst/>
          </a:prstGeom>
          <a:solidFill>
            <a:srgbClr val="C55A1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3" name="Triangle 13"/>
          <p:cNvSpPr/>
          <p:nvPr/>
        </p:nvSpPr>
        <p:spPr>
          <a:xfrm rot="10800000">
            <a:off x="20384740" y="5836024"/>
            <a:ext cx="484588" cy="320941"/>
          </a:xfrm>
          <a:prstGeom prst="triangle">
            <a:avLst/>
          </a:prstGeom>
          <a:solidFill>
            <a:srgbClr val="C55A1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4" name="Triangle 14"/>
          <p:cNvSpPr/>
          <p:nvPr/>
        </p:nvSpPr>
        <p:spPr>
          <a:xfrm rot="10800000">
            <a:off x="18923669" y="7438977"/>
            <a:ext cx="517483" cy="490717"/>
          </a:xfrm>
          <a:prstGeom prst="triangle">
            <a:avLst/>
          </a:prstGeom>
          <a:solidFill>
            <a:srgbClr val="C55A1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5" name="Triangle 15"/>
          <p:cNvSpPr/>
          <p:nvPr/>
        </p:nvSpPr>
        <p:spPr>
          <a:xfrm rot="10800000">
            <a:off x="19441151" y="9268666"/>
            <a:ext cx="470439" cy="446107"/>
          </a:xfrm>
          <a:prstGeom prst="triangle">
            <a:avLst/>
          </a:prstGeom>
          <a:solidFill>
            <a:srgbClr val="C55A1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6" name="Triangle 16"/>
          <p:cNvSpPr/>
          <p:nvPr/>
        </p:nvSpPr>
        <p:spPr>
          <a:xfrm rot="10800000">
            <a:off x="18177794" y="10955562"/>
            <a:ext cx="470439" cy="446107"/>
          </a:xfrm>
          <a:prstGeom prst="triangle">
            <a:avLst/>
          </a:prstGeom>
          <a:solidFill>
            <a:srgbClr val="C55A11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17" name="Content Placeholder 18" descr="Content Placeholder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886" y="1873250"/>
            <a:ext cx="4102177" cy="4311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fiche-persona-deuxio.png" descr="fiche-persona-deuxi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797" y="-1456135"/>
            <a:ext cx="21618406" cy="153104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exemple-fiche-persona.jpg" descr="exemple-fiche-perso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60" y="-207717"/>
            <a:ext cx="20438023" cy="14131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exemple-persona-vignette.jpg" descr="exemple-persona-vignet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923786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22031019" cy="13510633"/>
          </a:xfrm>
          <a:prstGeom prst="rect">
            <a:avLst/>
          </a:prstGeom>
          <a:ln w="12700">
            <a:miter lim="400000"/>
          </a:ln>
        </p:spPr>
      </p:pic>
      <p:sp>
        <p:nvSpPr>
          <p:cNvPr id="526" name="app.xtensio.com"/>
          <p:cNvSpPr txBox="1"/>
          <p:nvPr/>
        </p:nvSpPr>
        <p:spPr>
          <a:xfrm>
            <a:off x="16259813" y="-35980"/>
            <a:ext cx="10497784" cy="112089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01600" tIns="101600" rIns="101600" bIns="101600" anchor="ctr">
            <a:spAutoFit/>
          </a:bodyPr>
          <a:lstStyle>
            <a:lvl1pPr algn="ctr" defTabSz="1651000">
              <a:defRPr sz="6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app.xtensio.com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950975">
              <a:defRPr sz="1040" spc="-41" baseline="-28846"/>
            </a:pPr>
            <a:endParaRPr/>
          </a:p>
        </p:txBody>
      </p:sp>
      <p:pic>
        <p:nvPicPr>
          <p:cNvPr id="529" name="Capture.PNG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95" y="273096"/>
            <a:ext cx="19754713" cy="13169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950975">
              <a:defRPr sz="1040" spc="-41" baseline="-28846"/>
            </a:pPr>
            <a:endParaRPr/>
          </a:p>
        </p:txBody>
      </p:sp>
      <p:pic>
        <p:nvPicPr>
          <p:cNvPr id="532" name="PersonaClaire.pdf" descr="PersonaClair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03" y="1344469"/>
            <a:ext cx="17497235" cy="12371531"/>
          </a:xfrm>
          <a:prstGeom prst="rect">
            <a:avLst/>
          </a:prstGeom>
          <a:ln w="12700">
            <a:miter lim="400000"/>
          </a:ln>
        </p:spPr>
      </p:pic>
      <p:sp>
        <p:nvSpPr>
          <p:cNvPr id="533" name="CLAIRE"/>
          <p:cNvSpPr txBox="1"/>
          <p:nvPr/>
        </p:nvSpPr>
        <p:spPr>
          <a:xfrm>
            <a:off x="859310" y="897082"/>
            <a:ext cx="3249017" cy="111831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defRPr sz="67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CLAIRE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950975">
              <a:defRPr sz="1040" spc="-41" baseline="-28846"/>
            </a:pPr>
            <a:endParaRPr/>
          </a:p>
        </p:txBody>
      </p:sp>
      <p:pic>
        <p:nvPicPr>
          <p:cNvPr id="536" name="50314417_1164778197024181_8418907400840413184_n.jpg" descr="50314417_1164778197024181_841890740084041318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6950" y="295388"/>
            <a:ext cx="23422374" cy="12426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950975">
              <a:defRPr sz="1040" spc="-41" baseline="-28846"/>
            </a:pPr>
            <a:endParaRPr/>
          </a:p>
        </p:txBody>
      </p:sp>
      <p:pic>
        <p:nvPicPr>
          <p:cNvPr id="539" name="PERSONA-GISELE.pdf" descr="PERSONA-GISEL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78" y="247307"/>
            <a:ext cx="21103409" cy="11870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Box 3"/>
          <p:cNvSpPr txBox="1"/>
          <p:nvPr/>
        </p:nvSpPr>
        <p:spPr>
          <a:xfrm>
            <a:off x="3386351" y="1448815"/>
            <a:ext cx="13163769" cy="10215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lnSpc>
                <a:spcPct val="80000"/>
              </a:lnSpc>
              <a:defRPr sz="11600" b="1">
                <a:latin typeface="Open Sans"/>
                <a:ea typeface="Open Sans"/>
                <a:cs typeface="Open Sans"/>
                <a:sym typeface="Open Sans"/>
              </a:defRPr>
            </a:pPr>
            <a:r>
              <a:t>Persona</a:t>
            </a:r>
          </a:p>
          <a:p>
            <a:pPr>
              <a:lnSpc>
                <a:spcPct val="80000"/>
              </a:lnSpc>
              <a:defRPr sz="11600" b="1">
                <a:latin typeface="Open Sans"/>
                <a:ea typeface="Open Sans"/>
                <a:cs typeface="Open Sans"/>
                <a:sym typeface="Open Sans"/>
              </a:defRPr>
            </a:pPr>
            <a:r>
              <a:t>Carte empathie</a:t>
            </a:r>
          </a:p>
          <a:p>
            <a:pPr>
              <a:lnSpc>
                <a:spcPct val="80000"/>
              </a:lnSpc>
              <a:defRPr sz="11600" b="1">
                <a:latin typeface="Open Sans"/>
                <a:ea typeface="Open Sans"/>
                <a:cs typeface="Open Sans"/>
                <a:sym typeface="Open Sans"/>
              </a:defRPr>
            </a:pPr>
            <a:r>
              <a:t>Problème</a:t>
            </a:r>
          </a:p>
          <a:p>
            <a:pPr>
              <a:lnSpc>
                <a:spcPct val="80000"/>
              </a:lnSpc>
              <a:defRPr sz="11600" b="1">
                <a:latin typeface="Open Sans"/>
                <a:ea typeface="Open Sans"/>
                <a:cs typeface="Open Sans"/>
                <a:sym typeface="Open Sans"/>
              </a:defRPr>
            </a:pPr>
            <a:r>
              <a:t>Value proposition</a:t>
            </a:r>
          </a:p>
          <a:p>
            <a:pPr>
              <a:lnSpc>
                <a:spcPct val="80000"/>
              </a:lnSpc>
              <a:defRPr sz="11600" b="1">
                <a:latin typeface="Open Sans"/>
                <a:ea typeface="Open Sans"/>
                <a:cs typeface="Open Sans"/>
                <a:sym typeface="Open Sans"/>
              </a:defRPr>
            </a:pPr>
            <a:r>
              <a:t>Offre</a:t>
            </a:r>
          </a:p>
          <a:p>
            <a:pPr>
              <a:lnSpc>
                <a:spcPct val="80000"/>
              </a:lnSpc>
              <a:defRPr sz="11600" b="1">
                <a:latin typeface="Open Sans"/>
                <a:ea typeface="Open Sans"/>
                <a:cs typeface="Open Sans"/>
                <a:sym typeface="Open Sans"/>
              </a:defRPr>
            </a:pPr>
            <a:r>
              <a:t>Distribution</a:t>
            </a:r>
          </a:p>
        </p:txBody>
      </p:sp>
      <p:sp>
        <p:nvSpPr>
          <p:cNvPr id="365" name="Double Bracket 5"/>
          <p:cNvSpPr/>
          <p:nvPr/>
        </p:nvSpPr>
        <p:spPr>
          <a:xfrm>
            <a:off x="2231135" y="1499615"/>
            <a:ext cx="16222105" cy="11173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96" y="21600"/>
                </a:moveTo>
                <a:cubicBezTo>
                  <a:pt x="625" y="21600"/>
                  <a:pt x="0" y="20875"/>
                  <a:pt x="0" y="19980"/>
                </a:cubicBezTo>
                <a:lnTo>
                  <a:pt x="0" y="1620"/>
                </a:lnTo>
                <a:cubicBezTo>
                  <a:pt x="0" y="725"/>
                  <a:pt x="625" y="0"/>
                  <a:pt x="1396" y="0"/>
                </a:cubicBezTo>
                <a:moveTo>
                  <a:pt x="20204" y="0"/>
                </a:moveTo>
                <a:cubicBezTo>
                  <a:pt x="20975" y="0"/>
                  <a:pt x="21600" y="725"/>
                  <a:pt x="21600" y="1620"/>
                </a:cubicBezTo>
                <a:lnTo>
                  <a:pt x="21600" y="19980"/>
                </a:lnTo>
                <a:cubicBezTo>
                  <a:pt x="21600" y="20875"/>
                  <a:pt x="20975" y="21600"/>
                  <a:pt x="20204" y="21600"/>
                </a:cubicBezTo>
              </a:path>
            </a:pathLst>
          </a:custGeom>
          <a:ln w="101600">
            <a:solidFill>
              <a:srgbClr val="000000"/>
            </a:solidFill>
            <a:miter/>
          </a:ln>
        </p:spPr>
        <p:txBody>
          <a:bodyPr tIns="91439" bIns="91439" anchor="ctr"/>
          <a:lstStyle/>
          <a:p>
            <a:pPr algn="ctr">
              <a:defRPr sz="24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366" name="TextBox 8"/>
          <p:cNvSpPr txBox="1"/>
          <p:nvPr/>
        </p:nvSpPr>
        <p:spPr>
          <a:xfrm>
            <a:off x="19738567" y="1610521"/>
            <a:ext cx="5477963" cy="23545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4200" b="1" i="1">
                <a:latin typeface="Open Sans"/>
                <a:ea typeface="Open Sans"/>
                <a:cs typeface="Open Sans"/>
                <a:sym typeface="Open Sans"/>
              </a:defRPr>
            </a:pPr>
            <a:r>
              <a:t>2/</a:t>
            </a:r>
            <a:br/>
            <a:r>
              <a:t>marketing de la demande</a:t>
            </a:r>
          </a:p>
        </p:txBody>
      </p:sp>
      <p:sp>
        <p:nvSpPr>
          <p:cNvPr id="367" name="Double Bracket 9"/>
          <p:cNvSpPr/>
          <p:nvPr/>
        </p:nvSpPr>
        <p:spPr>
          <a:xfrm>
            <a:off x="19621499" y="1519927"/>
            <a:ext cx="4660902" cy="2667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92" y="21600"/>
                </a:moveTo>
                <a:cubicBezTo>
                  <a:pt x="1116" y="21600"/>
                  <a:pt x="0" y="19942"/>
                  <a:pt x="0" y="17897"/>
                </a:cubicBezTo>
                <a:lnTo>
                  <a:pt x="0" y="3703"/>
                </a:lnTo>
                <a:cubicBezTo>
                  <a:pt x="0" y="1658"/>
                  <a:pt x="1116" y="0"/>
                  <a:pt x="2492" y="0"/>
                </a:cubicBezTo>
                <a:moveTo>
                  <a:pt x="19108" y="0"/>
                </a:moveTo>
                <a:cubicBezTo>
                  <a:pt x="20484" y="0"/>
                  <a:pt x="21600" y="1658"/>
                  <a:pt x="21600" y="3703"/>
                </a:cubicBezTo>
                <a:lnTo>
                  <a:pt x="21600" y="17897"/>
                </a:lnTo>
                <a:cubicBezTo>
                  <a:pt x="21600" y="19942"/>
                  <a:pt x="20484" y="21600"/>
                  <a:pt x="19108" y="21600"/>
                </a:cubicBezTo>
              </a:path>
            </a:pathLst>
          </a:custGeom>
          <a:ln w="101600">
            <a:solidFill>
              <a:srgbClr val="000000"/>
            </a:solidFill>
            <a:miter/>
          </a:ln>
        </p:spPr>
        <p:txBody>
          <a:bodyPr tIns="91439" bIns="91439" anchor="ctr"/>
          <a:lstStyle/>
          <a:p>
            <a:pPr algn="ctr">
              <a:defRPr sz="24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368" name="Title 2"/>
          <p:cNvSpPr txBox="1">
            <a:spLocks noGrp="1"/>
          </p:cNvSpPr>
          <p:nvPr>
            <p:ph type="title"/>
          </p:nvPr>
        </p:nvSpPr>
        <p:spPr>
          <a:xfrm>
            <a:off x="14808200" y="13360400"/>
            <a:ext cx="9525000" cy="358777"/>
          </a:xfrm>
          <a:prstGeom prst="rect">
            <a:avLst/>
          </a:prstGeom>
        </p:spPr>
        <p:txBody>
          <a:bodyPr/>
          <a:lstStyle>
            <a:lvl1pPr defTabSz="1280159">
              <a:defRPr sz="1260"/>
            </a:lvl1pPr>
          </a:lstStyle>
          <a:p>
            <a:r>
              <a:t>Marketing</a:t>
            </a:r>
          </a:p>
        </p:txBody>
      </p:sp>
      <p:pic>
        <p:nvPicPr>
          <p:cNvPr id="369" name="indiana robert clark 1973.PNG" descr="indiana robert clark 197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2246" y="10682218"/>
            <a:ext cx="2199407" cy="22189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950975">
              <a:defRPr sz="1040" spc="-41" baseline="-28846"/>
            </a:pPr>
            <a:endParaRPr/>
          </a:p>
        </p:txBody>
      </p:sp>
      <p:pic>
        <p:nvPicPr>
          <p:cNvPr id="542" name="50266317_540713623090803_1798241637910970368_n (1).png" descr="50266317_540713623090803_1798241637910970368_n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40" y="208316"/>
            <a:ext cx="15604609" cy="13507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950975">
              <a:defRPr sz="1040" spc="-41" baseline="-28846"/>
            </a:pPr>
            <a:endParaRPr/>
          </a:p>
        </p:txBody>
      </p:sp>
      <p:pic>
        <p:nvPicPr>
          <p:cNvPr id="54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003300"/>
            <a:ext cx="18859500" cy="1170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950975">
              <a:defRPr sz="1040" spc="-41" baseline="-28846"/>
            </a:pPr>
            <a:endParaRPr/>
          </a:p>
        </p:txBody>
      </p:sp>
      <p:pic>
        <p:nvPicPr>
          <p:cNvPr id="54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50" y="1073150"/>
            <a:ext cx="18884900" cy="11569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3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54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"/>
            <a:ext cx="23571200" cy="13482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7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5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47361" cy="13799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Espace réservé du numéro de diapositive 3"/>
          <p:cNvSpPr txBox="1">
            <a:spLocks noGrp="1"/>
          </p:cNvSpPr>
          <p:nvPr>
            <p:ph type="sldNum" sz="quarter" idx="4294967295"/>
          </p:nvPr>
        </p:nvSpPr>
        <p:spPr>
          <a:xfrm>
            <a:off x="22336105" y="12776835"/>
            <a:ext cx="371495" cy="6019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36</a:t>
            </a:fld>
            <a:endParaRPr/>
          </a:p>
        </p:txBody>
      </p:sp>
      <p:sp>
        <p:nvSpPr>
          <p:cNvPr id="561" name="Rectangle 38"/>
          <p:cNvSpPr/>
          <p:nvPr/>
        </p:nvSpPr>
        <p:spPr>
          <a:xfrm>
            <a:off x="21982896" y="12967861"/>
            <a:ext cx="25401" cy="251459"/>
          </a:xfrm>
          <a:prstGeom prst="rect">
            <a:avLst/>
          </a:prstGeom>
          <a:solidFill>
            <a:srgbClr val="404040"/>
          </a:solidFill>
          <a:ln w="254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pic>
        <p:nvPicPr>
          <p:cNvPr id="562" name="Image 33" descr="Image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8558" y="12979431"/>
            <a:ext cx="2101281" cy="463519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Rectangle 8"/>
          <p:cNvSpPr/>
          <p:nvPr/>
        </p:nvSpPr>
        <p:spPr>
          <a:xfrm>
            <a:off x="1755530" y="-1"/>
            <a:ext cx="20875870" cy="404448"/>
          </a:xfrm>
          <a:prstGeom prst="rect">
            <a:avLst/>
          </a:prstGeom>
          <a:solidFill>
            <a:srgbClr val="FA8C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pic>
        <p:nvPicPr>
          <p:cNvPr id="564" name="Image 2" descr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667" y="4833375"/>
            <a:ext cx="5633259" cy="56148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Espace réservé du numéro de diapositive 3"/>
          <p:cNvSpPr txBox="1">
            <a:spLocks noGrp="1"/>
          </p:cNvSpPr>
          <p:nvPr>
            <p:ph type="sldNum" sz="quarter" idx="4294967295"/>
          </p:nvPr>
        </p:nvSpPr>
        <p:spPr>
          <a:xfrm>
            <a:off x="22336105" y="12776835"/>
            <a:ext cx="371495" cy="6019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37</a:t>
            </a:fld>
            <a:endParaRPr/>
          </a:p>
        </p:txBody>
      </p:sp>
      <p:sp>
        <p:nvSpPr>
          <p:cNvPr id="567" name="Rectangle 38"/>
          <p:cNvSpPr/>
          <p:nvPr/>
        </p:nvSpPr>
        <p:spPr>
          <a:xfrm>
            <a:off x="21982896" y="12967861"/>
            <a:ext cx="25401" cy="251459"/>
          </a:xfrm>
          <a:prstGeom prst="rect">
            <a:avLst/>
          </a:prstGeom>
          <a:solidFill>
            <a:srgbClr val="404040"/>
          </a:solidFill>
          <a:ln w="254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pic>
        <p:nvPicPr>
          <p:cNvPr id="568" name="Image 33" descr="Image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8558" y="12979431"/>
            <a:ext cx="2101281" cy="463519"/>
          </a:xfrm>
          <a:prstGeom prst="rect">
            <a:avLst/>
          </a:prstGeom>
          <a:ln w="12700">
            <a:miter lim="400000"/>
          </a:ln>
        </p:spPr>
      </p:pic>
      <p:sp>
        <p:nvSpPr>
          <p:cNvPr id="569" name="Rectangle 8"/>
          <p:cNvSpPr/>
          <p:nvPr/>
        </p:nvSpPr>
        <p:spPr>
          <a:xfrm>
            <a:off x="1755530" y="-1"/>
            <a:ext cx="20875870" cy="404448"/>
          </a:xfrm>
          <a:prstGeom prst="rect">
            <a:avLst/>
          </a:prstGeom>
          <a:solidFill>
            <a:srgbClr val="FA8C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pic>
        <p:nvPicPr>
          <p:cNvPr id="570" name="Image 2" descr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460" y="5592626"/>
            <a:ext cx="6044405" cy="6044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Espace réservé du numéro de diapositive 3"/>
          <p:cNvSpPr txBox="1">
            <a:spLocks noGrp="1"/>
          </p:cNvSpPr>
          <p:nvPr>
            <p:ph type="sldNum" sz="quarter" idx="4294967295"/>
          </p:nvPr>
        </p:nvSpPr>
        <p:spPr>
          <a:xfrm>
            <a:off x="22336105" y="12776835"/>
            <a:ext cx="371495" cy="6019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38</a:t>
            </a:fld>
            <a:endParaRPr/>
          </a:p>
        </p:txBody>
      </p:sp>
      <p:sp>
        <p:nvSpPr>
          <p:cNvPr id="573" name="Rectangle 38"/>
          <p:cNvSpPr/>
          <p:nvPr/>
        </p:nvSpPr>
        <p:spPr>
          <a:xfrm>
            <a:off x="21982896" y="12967861"/>
            <a:ext cx="25401" cy="251459"/>
          </a:xfrm>
          <a:prstGeom prst="rect">
            <a:avLst/>
          </a:prstGeom>
          <a:solidFill>
            <a:srgbClr val="404040"/>
          </a:solidFill>
          <a:ln w="25400">
            <a:solidFill>
              <a:srgbClr val="404040"/>
            </a:solidFill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pic>
        <p:nvPicPr>
          <p:cNvPr id="574" name="Image 33" descr="Image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8558" y="12979431"/>
            <a:ext cx="2101281" cy="463519"/>
          </a:xfrm>
          <a:prstGeom prst="rect">
            <a:avLst/>
          </a:prstGeom>
          <a:ln w="12700">
            <a:miter lim="400000"/>
          </a:ln>
        </p:spPr>
      </p:pic>
      <p:sp>
        <p:nvSpPr>
          <p:cNvPr id="575" name="Rectangle 8"/>
          <p:cNvSpPr/>
          <p:nvPr/>
        </p:nvSpPr>
        <p:spPr>
          <a:xfrm>
            <a:off x="1755530" y="-1"/>
            <a:ext cx="20875870" cy="404448"/>
          </a:xfrm>
          <a:prstGeom prst="rect">
            <a:avLst/>
          </a:prstGeom>
          <a:solidFill>
            <a:srgbClr val="FA8C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576" name="Rectangle 7"/>
          <p:cNvSpPr/>
          <p:nvPr/>
        </p:nvSpPr>
        <p:spPr>
          <a:xfrm>
            <a:off x="1948962" y="2912743"/>
            <a:ext cx="1778979" cy="169985"/>
          </a:xfrm>
          <a:prstGeom prst="rect">
            <a:avLst/>
          </a:prstGeom>
          <a:solidFill>
            <a:srgbClr val="FA8C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577" name="ZoneTexte 9"/>
          <p:cNvSpPr txBox="1"/>
          <p:nvPr/>
        </p:nvSpPr>
        <p:spPr>
          <a:xfrm>
            <a:off x="1948962" y="2112523"/>
            <a:ext cx="6298774" cy="881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JEAN – Reverse Mentoring</a:t>
            </a:r>
          </a:p>
        </p:txBody>
      </p:sp>
      <p:pic>
        <p:nvPicPr>
          <p:cNvPr id="578" name="Image 2" descr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298" y="4754698"/>
            <a:ext cx="6048005" cy="60480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Picture 1" descr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698" y="2742036"/>
            <a:ext cx="1788828" cy="1788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581" name="Image 2" descr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698" y="9185136"/>
            <a:ext cx="1788828" cy="1788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582" name="Image 2" descr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698" y="7033541"/>
            <a:ext cx="1788961" cy="1794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583" name="Image 2" descr="Imag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698" y="4887789"/>
            <a:ext cx="1788828" cy="1788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Image 2" descr="Imag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698" y="596283"/>
            <a:ext cx="1788828" cy="1788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85" name="Image 2" descr="Imag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33" y="11330888"/>
            <a:ext cx="1794693" cy="1788829"/>
          </a:xfrm>
          <a:prstGeom prst="rect">
            <a:avLst/>
          </a:prstGeom>
          <a:ln w="12700">
            <a:miter lim="400000"/>
          </a:ln>
        </p:spPr>
      </p:pic>
      <p:sp>
        <p:nvSpPr>
          <p:cNvPr id="586" name="Rectangle 8"/>
          <p:cNvSpPr/>
          <p:nvPr/>
        </p:nvSpPr>
        <p:spPr>
          <a:xfrm>
            <a:off x="1755530" y="-1"/>
            <a:ext cx="20875870" cy="404448"/>
          </a:xfrm>
          <a:prstGeom prst="rect">
            <a:avLst/>
          </a:prstGeom>
          <a:solidFill>
            <a:srgbClr val="FA8C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587" name="Rectangle 7"/>
          <p:cNvSpPr/>
          <p:nvPr/>
        </p:nvSpPr>
        <p:spPr>
          <a:xfrm>
            <a:off x="3142762" y="1805815"/>
            <a:ext cx="1778979" cy="169985"/>
          </a:xfrm>
          <a:prstGeom prst="rect">
            <a:avLst/>
          </a:prstGeom>
          <a:solidFill>
            <a:srgbClr val="FA8C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588" name="ZoneTexte 9"/>
          <p:cNvSpPr txBox="1"/>
          <p:nvPr/>
        </p:nvSpPr>
        <p:spPr>
          <a:xfrm>
            <a:off x="3142762" y="1005595"/>
            <a:ext cx="11624836" cy="881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JEAN – PROBLEMATIQUE RH : Reverse Mentoring</a:t>
            </a:r>
          </a:p>
        </p:txBody>
      </p:sp>
      <p:sp>
        <p:nvSpPr>
          <p:cNvPr id="589" name="Rectangle 7"/>
          <p:cNvSpPr/>
          <p:nvPr/>
        </p:nvSpPr>
        <p:spPr>
          <a:xfrm>
            <a:off x="3142762" y="6087743"/>
            <a:ext cx="1778979" cy="169985"/>
          </a:xfrm>
          <a:prstGeom prst="rect">
            <a:avLst/>
          </a:prstGeom>
          <a:solidFill>
            <a:srgbClr val="FA8C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590" name="ZoneTexte 9"/>
          <p:cNvSpPr txBox="1"/>
          <p:nvPr/>
        </p:nvSpPr>
        <p:spPr>
          <a:xfrm>
            <a:off x="3142762" y="5287523"/>
            <a:ext cx="4958081" cy="881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OLIVIER - leadership</a:t>
            </a:r>
          </a:p>
        </p:txBody>
      </p:sp>
      <p:sp>
        <p:nvSpPr>
          <p:cNvPr id="591" name="Rectangle 7"/>
          <p:cNvSpPr/>
          <p:nvPr/>
        </p:nvSpPr>
        <p:spPr>
          <a:xfrm>
            <a:off x="3142762" y="3928743"/>
            <a:ext cx="1778979" cy="169985"/>
          </a:xfrm>
          <a:prstGeom prst="rect">
            <a:avLst/>
          </a:prstGeom>
          <a:solidFill>
            <a:srgbClr val="FA8C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592" name="ZoneTexte 9"/>
          <p:cNvSpPr txBox="1"/>
          <p:nvPr/>
        </p:nvSpPr>
        <p:spPr>
          <a:xfrm>
            <a:off x="3142762" y="3128523"/>
            <a:ext cx="5634008" cy="881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MERIEM - Recrutement</a:t>
            </a:r>
          </a:p>
        </p:txBody>
      </p:sp>
      <p:sp>
        <p:nvSpPr>
          <p:cNvPr id="593" name="Rectangle 7"/>
          <p:cNvSpPr/>
          <p:nvPr/>
        </p:nvSpPr>
        <p:spPr>
          <a:xfrm>
            <a:off x="3142762" y="12564743"/>
            <a:ext cx="1778979" cy="169985"/>
          </a:xfrm>
          <a:prstGeom prst="rect">
            <a:avLst/>
          </a:prstGeom>
          <a:solidFill>
            <a:srgbClr val="FA8C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594" name="ZoneTexte 9"/>
          <p:cNvSpPr txBox="1"/>
          <p:nvPr/>
        </p:nvSpPr>
        <p:spPr>
          <a:xfrm>
            <a:off x="3142762" y="11764523"/>
            <a:ext cx="4993551" cy="881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Annita - Onboarding</a:t>
            </a:r>
          </a:p>
        </p:txBody>
      </p:sp>
      <p:sp>
        <p:nvSpPr>
          <p:cNvPr id="595" name="Rectangle 7"/>
          <p:cNvSpPr/>
          <p:nvPr/>
        </p:nvSpPr>
        <p:spPr>
          <a:xfrm>
            <a:off x="3142762" y="8373743"/>
            <a:ext cx="1778979" cy="169985"/>
          </a:xfrm>
          <a:prstGeom prst="rect">
            <a:avLst/>
          </a:prstGeom>
          <a:solidFill>
            <a:srgbClr val="FA8C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596" name="ZoneTexte 9"/>
          <p:cNvSpPr txBox="1"/>
          <p:nvPr/>
        </p:nvSpPr>
        <p:spPr>
          <a:xfrm>
            <a:off x="3142762" y="7573523"/>
            <a:ext cx="9420940" cy="881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PIERRE LOUIS - Les avantages salariaux</a:t>
            </a:r>
          </a:p>
        </p:txBody>
      </p:sp>
      <p:sp>
        <p:nvSpPr>
          <p:cNvPr id="597" name="Rectangle 7"/>
          <p:cNvSpPr/>
          <p:nvPr/>
        </p:nvSpPr>
        <p:spPr>
          <a:xfrm>
            <a:off x="3142762" y="10405743"/>
            <a:ext cx="1778979" cy="169985"/>
          </a:xfrm>
          <a:prstGeom prst="rect">
            <a:avLst/>
          </a:prstGeom>
          <a:solidFill>
            <a:srgbClr val="FA8C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598" name="ZoneTexte 9"/>
          <p:cNvSpPr txBox="1"/>
          <p:nvPr/>
        </p:nvSpPr>
        <p:spPr>
          <a:xfrm>
            <a:off x="3142762" y="9605523"/>
            <a:ext cx="4713754" cy="881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JARI - La formation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Box 3"/>
          <p:cNvSpPr txBox="1"/>
          <p:nvPr/>
        </p:nvSpPr>
        <p:spPr>
          <a:xfrm>
            <a:off x="9015008" y="1232060"/>
            <a:ext cx="13163769" cy="118211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lnSpc>
                <a:spcPct val="80000"/>
              </a:lnSpc>
              <a:defRPr sz="11600" b="1">
                <a:latin typeface="Open Sans"/>
                <a:ea typeface="Open Sans"/>
                <a:cs typeface="Open Sans"/>
                <a:sym typeface="Open Sans"/>
              </a:defRPr>
            </a:pPr>
            <a:r>
              <a:t>Offre initiale</a:t>
            </a:r>
          </a:p>
          <a:p>
            <a:pPr>
              <a:lnSpc>
                <a:spcPct val="80000"/>
              </a:lnSpc>
              <a:defRPr sz="11600" b="1">
                <a:latin typeface="Open Sans"/>
                <a:ea typeface="Open Sans"/>
                <a:cs typeface="Open Sans"/>
                <a:sym typeface="Open Sans"/>
              </a:defRPr>
            </a:pPr>
            <a:r>
              <a:t>Problème </a:t>
            </a:r>
          </a:p>
          <a:p>
            <a:pPr>
              <a:lnSpc>
                <a:spcPct val="80000"/>
              </a:lnSpc>
              <a:defRPr sz="11600" b="1">
                <a:latin typeface="Open Sans"/>
                <a:ea typeface="Open Sans"/>
                <a:cs typeface="Open Sans"/>
                <a:sym typeface="Open Sans"/>
              </a:defRPr>
            </a:pPr>
            <a:r>
              <a:t>Persona</a:t>
            </a:r>
          </a:p>
          <a:p>
            <a:pPr>
              <a:lnSpc>
                <a:spcPct val="80000"/>
              </a:lnSpc>
              <a:defRPr sz="11600" b="1">
                <a:latin typeface="Open Sans"/>
                <a:ea typeface="Open Sans"/>
                <a:cs typeface="Open Sans"/>
                <a:sym typeface="Open Sans"/>
              </a:defRPr>
            </a:pPr>
            <a:r>
              <a:t>Carte empathie</a:t>
            </a:r>
          </a:p>
          <a:p>
            <a:pPr>
              <a:lnSpc>
                <a:spcPct val="80000"/>
              </a:lnSpc>
              <a:defRPr sz="11600" b="1">
                <a:latin typeface="Open Sans"/>
                <a:ea typeface="Open Sans"/>
                <a:cs typeface="Open Sans"/>
                <a:sym typeface="Open Sans"/>
              </a:defRPr>
            </a:pPr>
            <a:r>
              <a:t>Value proposition</a:t>
            </a:r>
          </a:p>
          <a:p>
            <a:pPr>
              <a:lnSpc>
                <a:spcPct val="80000"/>
              </a:lnSpc>
              <a:defRPr sz="11600" b="1">
                <a:latin typeface="Open Sans"/>
                <a:ea typeface="Open Sans"/>
                <a:cs typeface="Open Sans"/>
                <a:sym typeface="Open Sans"/>
              </a:defRPr>
            </a:pPr>
            <a:r>
              <a:t>Offre finale</a:t>
            </a:r>
          </a:p>
          <a:p>
            <a:pPr>
              <a:lnSpc>
                <a:spcPct val="80000"/>
              </a:lnSpc>
              <a:defRPr sz="11600" b="1">
                <a:latin typeface="Open Sans"/>
                <a:ea typeface="Open Sans"/>
                <a:cs typeface="Open Sans"/>
                <a:sym typeface="Open Sans"/>
              </a:defRPr>
            </a:pPr>
            <a:r>
              <a:t>Distribution</a:t>
            </a:r>
          </a:p>
        </p:txBody>
      </p:sp>
      <p:sp>
        <p:nvSpPr>
          <p:cNvPr id="372" name="Double Bracket 5"/>
          <p:cNvSpPr/>
          <p:nvPr/>
        </p:nvSpPr>
        <p:spPr>
          <a:xfrm>
            <a:off x="7859793" y="1519927"/>
            <a:ext cx="16222104" cy="1160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96" y="21600"/>
                </a:moveTo>
                <a:cubicBezTo>
                  <a:pt x="625" y="21600"/>
                  <a:pt x="0" y="20875"/>
                  <a:pt x="0" y="19980"/>
                </a:cubicBezTo>
                <a:lnTo>
                  <a:pt x="0" y="1620"/>
                </a:lnTo>
                <a:cubicBezTo>
                  <a:pt x="0" y="725"/>
                  <a:pt x="625" y="0"/>
                  <a:pt x="1396" y="0"/>
                </a:cubicBezTo>
                <a:moveTo>
                  <a:pt x="20204" y="0"/>
                </a:moveTo>
                <a:cubicBezTo>
                  <a:pt x="20975" y="0"/>
                  <a:pt x="21600" y="725"/>
                  <a:pt x="21600" y="1620"/>
                </a:cubicBezTo>
                <a:lnTo>
                  <a:pt x="21600" y="19980"/>
                </a:lnTo>
                <a:cubicBezTo>
                  <a:pt x="21600" y="20875"/>
                  <a:pt x="20975" y="21600"/>
                  <a:pt x="20204" y="21600"/>
                </a:cubicBezTo>
              </a:path>
            </a:pathLst>
          </a:custGeom>
          <a:ln w="101600">
            <a:solidFill>
              <a:srgbClr val="000000"/>
            </a:solidFill>
            <a:miter/>
          </a:ln>
        </p:spPr>
        <p:txBody>
          <a:bodyPr tIns="91439" bIns="91439" anchor="ctr"/>
          <a:lstStyle/>
          <a:p>
            <a:pPr algn="ctr">
              <a:defRPr sz="24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373" name="TextBox 8"/>
          <p:cNvSpPr txBox="1"/>
          <p:nvPr/>
        </p:nvSpPr>
        <p:spPr>
          <a:xfrm>
            <a:off x="1132443" y="1644388"/>
            <a:ext cx="5477963" cy="23545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 sz="4200" b="1" i="1">
                <a:latin typeface="Open Sans"/>
                <a:ea typeface="Open Sans"/>
                <a:cs typeface="Open Sans"/>
                <a:sym typeface="Open Sans"/>
              </a:defRPr>
            </a:pPr>
            <a:r>
              <a:t>1/</a:t>
            </a:r>
            <a:br/>
            <a:r>
              <a:t>marketing de </a:t>
            </a:r>
            <a:br/>
            <a:r>
              <a:t>l’offre</a:t>
            </a:r>
          </a:p>
        </p:txBody>
      </p:sp>
      <p:sp>
        <p:nvSpPr>
          <p:cNvPr id="374" name="Double Bracket 9"/>
          <p:cNvSpPr/>
          <p:nvPr/>
        </p:nvSpPr>
        <p:spPr>
          <a:xfrm>
            <a:off x="994832" y="1519927"/>
            <a:ext cx="4660902" cy="2667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92" y="21600"/>
                </a:moveTo>
                <a:cubicBezTo>
                  <a:pt x="1116" y="21600"/>
                  <a:pt x="0" y="19942"/>
                  <a:pt x="0" y="17897"/>
                </a:cubicBezTo>
                <a:lnTo>
                  <a:pt x="0" y="3703"/>
                </a:lnTo>
                <a:cubicBezTo>
                  <a:pt x="0" y="1658"/>
                  <a:pt x="1116" y="0"/>
                  <a:pt x="2492" y="0"/>
                </a:cubicBezTo>
                <a:moveTo>
                  <a:pt x="19108" y="0"/>
                </a:moveTo>
                <a:cubicBezTo>
                  <a:pt x="20484" y="0"/>
                  <a:pt x="21600" y="1658"/>
                  <a:pt x="21600" y="3703"/>
                </a:cubicBezTo>
                <a:lnTo>
                  <a:pt x="21600" y="17897"/>
                </a:lnTo>
                <a:cubicBezTo>
                  <a:pt x="21600" y="19942"/>
                  <a:pt x="20484" y="21600"/>
                  <a:pt x="19108" y="21600"/>
                </a:cubicBezTo>
              </a:path>
            </a:pathLst>
          </a:custGeom>
          <a:ln w="101600">
            <a:solidFill>
              <a:srgbClr val="000000"/>
            </a:solidFill>
            <a:miter/>
          </a:ln>
        </p:spPr>
        <p:txBody>
          <a:bodyPr tIns="91439" bIns="91439" anchor="ctr"/>
          <a:lstStyle/>
          <a:p>
            <a:pPr algn="ctr">
              <a:defRPr sz="24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375" name="Title 2"/>
          <p:cNvSpPr txBox="1">
            <a:spLocks noGrp="1"/>
          </p:cNvSpPr>
          <p:nvPr>
            <p:ph type="title"/>
          </p:nvPr>
        </p:nvSpPr>
        <p:spPr>
          <a:xfrm>
            <a:off x="14808200" y="13360400"/>
            <a:ext cx="9525000" cy="358777"/>
          </a:xfrm>
          <a:prstGeom prst="rect">
            <a:avLst/>
          </a:prstGeom>
        </p:spPr>
        <p:txBody>
          <a:bodyPr/>
          <a:lstStyle>
            <a:lvl1pPr defTabSz="1280159">
              <a:defRPr sz="1260"/>
            </a:lvl1pPr>
          </a:lstStyle>
          <a:p>
            <a:r>
              <a:t>Marketing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Capture d’écran 2019-02-09 à 09.58.43.png" descr="Capture d’écran 2019-02-09 à 09.58.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0" y="284360"/>
            <a:ext cx="21248028" cy="11917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35" y="216213"/>
            <a:ext cx="23536397" cy="130290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Persona Anaëlle Thomas.png" descr="Persona Anaëlle Thom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57" y="0"/>
            <a:ext cx="17389082" cy="138237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empathie"/>
          <p:cNvSpPr txBox="1"/>
          <p:nvPr/>
        </p:nvSpPr>
        <p:spPr>
          <a:xfrm>
            <a:off x="-1825089" y="3085792"/>
            <a:ext cx="27943591" cy="6697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sz="377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empathie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CARTE"/>
          <p:cNvSpPr txBox="1"/>
          <p:nvPr/>
        </p:nvSpPr>
        <p:spPr>
          <a:xfrm>
            <a:off x="-1825089" y="3085792"/>
            <a:ext cx="27943591" cy="6697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sz="37700" b="1" spc="3393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CARTE</a:t>
            </a:r>
          </a:p>
        </p:txBody>
      </p:sp>
      <p:sp>
        <p:nvSpPr>
          <p:cNvPr id="609" name="EMPATHIE"/>
          <p:cNvSpPr txBox="1"/>
          <p:nvPr/>
        </p:nvSpPr>
        <p:spPr>
          <a:xfrm>
            <a:off x="-1779795" y="5600392"/>
            <a:ext cx="27943591" cy="6697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sz="37700" b="1" spc="-3769">
                <a:solidFill>
                  <a:schemeClr val="accent5">
                    <a:satOff val="-3547"/>
                    <a:lumOff val="-10352"/>
                  </a:schemeClr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EMPATHIE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reenpay-eco-friendly-payment-card-idemia.jpg" descr="greenpay-eco-friendly-payment-card-idemia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1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2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8369115" y="5349662"/>
            <a:ext cx="7613085" cy="3131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1e68981ea24904c782ae7ec728f23657.jpg" descr="1e68981ea24904c782ae7ec728f23657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53604"/>
            <a:ext cx="24384001" cy="145264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17bolin-bernstein-custom1.jpg" descr="17bolin-bernstein-custom1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129209"/>
            <a:ext cx="24553700" cy="157122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1 empathy-map.pdf" descr="1 empathy-map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7000" y="-1"/>
            <a:ext cx="102870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1" name="Screenshot 2020-07-23 at 16.42.13.png" descr="Screenshot 2020-07-23 at 16.42.1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675" y="1076523"/>
            <a:ext cx="12093719" cy="11562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Screenshot 2020-01-03 at 09.12.11.png" descr="Screenshot 2020-01-03 at 09.12.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030" y="25400"/>
            <a:ext cx="20428987" cy="135954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Box 3"/>
          <p:cNvSpPr txBox="1"/>
          <p:nvPr/>
        </p:nvSpPr>
        <p:spPr>
          <a:xfrm>
            <a:off x="2483909" y="1642542"/>
            <a:ext cx="8153401" cy="202855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defRPr sz="6400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Liste des tâches pour chaque groupe</a:t>
            </a:r>
          </a:p>
        </p:txBody>
      </p:sp>
      <p:sp>
        <p:nvSpPr>
          <p:cNvPr id="378" name="TextBox 4"/>
          <p:cNvSpPr txBox="1"/>
          <p:nvPr/>
        </p:nvSpPr>
        <p:spPr>
          <a:xfrm>
            <a:off x="2483909" y="4211578"/>
            <a:ext cx="8153401" cy="69379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sz="2400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Choix du sujet </a:t>
            </a:r>
          </a:p>
          <a:p>
            <a:pPr>
              <a:lnSpc>
                <a:spcPct val="150000"/>
              </a:lnSpc>
              <a:defRPr sz="2400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Persona</a:t>
            </a:r>
          </a:p>
          <a:p>
            <a:pPr>
              <a:lnSpc>
                <a:spcPct val="150000"/>
              </a:lnSpc>
              <a:defRPr sz="2400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Carte empathie</a:t>
            </a:r>
          </a:p>
          <a:p>
            <a:pPr>
              <a:lnSpc>
                <a:spcPct val="150000"/>
              </a:lnSpc>
              <a:defRPr sz="2400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EPIC</a:t>
            </a:r>
          </a:p>
          <a:p>
            <a:pPr>
              <a:lnSpc>
                <a:spcPct val="150000"/>
              </a:lnSpc>
              <a:defRPr sz="2400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User Story</a:t>
            </a:r>
          </a:p>
          <a:p>
            <a:pPr>
              <a:lnSpc>
                <a:spcPct val="150000"/>
              </a:lnSpc>
              <a:defRPr sz="2400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Pain point</a:t>
            </a:r>
          </a:p>
          <a:p>
            <a:pPr>
              <a:lnSpc>
                <a:spcPct val="150000"/>
              </a:lnSpc>
              <a:defRPr sz="2400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Question / Validation</a:t>
            </a:r>
          </a:p>
          <a:p>
            <a:pPr>
              <a:lnSpc>
                <a:spcPct val="150000"/>
              </a:lnSpc>
              <a:defRPr sz="2400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Solution</a:t>
            </a:r>
          </a:p>
          <a:p>
            <a:pPr>
              <a:lnSpc>
                <a:spcPct val="150000"/>
              </a:lnSpc>
              <a:defRPr sz="2400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POC / MVP de la solution</a:t>
            </a:r>
          </a:p>
          <a:p>
            <a:pPr>
              <a:lnSpc>
                <a:spcPct val="150000"/>
              </a:lnSpc>
              <a:defRPr sz="2400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Infographie</a:t>
            </a:r>
          </a:p>
          <a:p>
            <a:pPr>
              <a:lnSpc>
                <a:spcPct val="150000"/>
              </a:lnSpc>
              <a:defRPr sz="2400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Vidéo</a:t>
            </a:r>
          </a:p>
          <a:p>
            <a:pPr>
              <a:lnSpc>
                <a:spcPct val="150000"/>
              </a:lnSpc>
              <a:defRPr sz="2400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Mise en ligne</a:t>
            </a:r>
          </a:p>
        </p:txBody>
      </p:sp>
      <p:sp>
        <p:nvSpPr>
          <p:cNvPr id="379" name="TextBox 5"/>
          <p:cNvSpPr txBox="1"/>
          <p:nvPr/>
        </p:nvSpPr>
        <p:spPr>
          <a:xfrm>
            <a:off x="2483909" y="904147"/>
            <a:ext cx="3619501" cy="3597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lnSpc>
                <a:spcPct val="120000"/>
              </a:lnSpc>
              <a:defRPr sz="2400" spc="200">
                <a:solidFill>
                  <a:srgbClr val="F44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STARTUP</a:t>
            </a:r>
          </a:p>
        </p:txBody>
      </p:sp>
      <p:grpSp>
        <p:nvGrpSpPr>
          <p:cNvPr id="382" name="Rectangle: Rounded Corners 6"/>
          <p:cNvGrpSpPr/>
          <p:nvPr/>
        </p:nvGrpSpPr>
        <p:grpSpPr>
          <a:xfrm>
            <a:off x="11450061" y="12357642"/>
            <a:ext cx="3434499" cy="1004053"/>
            <a:chOff x="0" y="0"/>
            <a:chExt cx="3434498" cy="1004052"/>
          </a:xfrm>
        </p:grpSpPr>
        <p:sp>
          <p:nvSpPr>
            <p:cNvPr id="380" name="Rounded Rectangle"/>
            <p:cNvSpPr/>
            <p:nvPr/>
          </p:nvSpPr>
          <p:spPr>
            <a:xfrm>
              <a:off x="0" y="0"/>
              <a:ext cx="3434499" cy="1004053"/>
            </a:xfrm>
            <a:prstGeom prst="roundRect">
              <a:avLst>
                <a:gd name="adj" fmla="val 8334"/>
              </a:avLst>
            </a:prstGeom>
            <a:solidFill>
              <a:srgbClr val="F44336"/>
            </a:solidFill>
            <a:ln w="3175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Segoe UI"/>
                  <a:ea typeface="Segoe UI"/>
                  <a:cs typeface="Segoe UI"/>
                  <a:sym typeface="Segoe UI"/>
                </a:defRPr>
              </a:pPr>
              <a:endParaRPr/>
            </a:p>
          </p:txBody>
        </p:sp>
        <p:sp>
          <p:nvSpPr>
            <p:cNvPr id="381" name="GO"/>
            <p:cNvSpPr txBox="1"/>
            <p:nvPr/>
          </p:nvSpPr>
          <p:spPr>
            <a:xfrm>
              <a:off x="24507" y="212008"/>
              <a:ext cx="3385484" cy="58003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26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GO</a:t>
              </a:r>
            </a:p>
          </p:txBody>
        </p:sp>
      </p:grpSp>
      <p:pic>
        <p:nvPicPr>
          <p:cNvPr id="383" name="rocket.png" descr="rock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0" y="-1"/>
            <a:ext cx="914400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empathy map updated.png" descr="empathy map updat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69" y="12700"/>
            <a:ext cx="22744862" cy="14711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USER…"/>
          <p:cNvSpPr txBox="1"/>
          <p:nvPr/>
        </p:nvSpPr>
        <p:spPr>
          <a:xfrm>
            <a:off x="-1779795" y="0"/>
            <a:ext cx="27943591" cy="125615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lnSpc>
                <a:spcPct val="90000"/>
              </a:lnSpc>
              <a:defRPr sz="37700" b="1">
                <a:latin typeface="Open Sans"/>
                <a:ea typeface="Open Sans"/>
                <a:cs typeface="Open Sans"/>
                <a:sym typeface="Open Sans"/>
              </a:defRPr>
            </a:pPr>
            <a:r>
              <a:t>USER</a:t>
            </a:r>
          </a:p>
          <a:p>
            <a:pPr algn="ctr">
              <a:lnSpc>
                <a:spcPct val="90000"/>
              </a:lnSpc>
              <a:defRPr sz="37700" b="1">
                <a:latin typeface="Open Sans"/>
                <a:ea typeface="Open Sans"/>
                <a:cs typeface="Open Sans"/>
                <a:sym typeface="Open Sans"/>
              </a:defRPr>
            </a:pPr>
            <a:r>
              <a:t>STORY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USER"/>
          <p:cNvSpPr txBox="1"/>
          <p:nvPr/>
        </p:nvSpPr>
        <p:spPr>
          <a:xfrm>
            <a:off x="-1825089" y="3085792"/>
            <a:ext cx="27943591" cy="6697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sz="377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USER</a:t>
            </a:r>
          </a:p>
        </p:txBody>
      </p:sp>
      <p:sp>
        <p:nvSpPr>
          <p:cNvPr id="630" name="STORIES"/>
          <p:cNvSpPr txBox="1"/>
          <p:nvPr/>
        </p:nvSpPr>
        <p:spPr>
          <a:xfrm>
            <a:off x="-1698089" y="5879792"/>
            <a:ext cx="27943591" cy="6697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sz="37700" b="1">
                <a:solidFill>
                  <a:schemeClr val="accent5">
                    <a:satOff val="-3547"/>
                    <a:lumOff val="-10352"/>
                  </a:schemeClr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STORIES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User Stories  (US)</a:t>
            </a:r>
          </a:p>
        </p:txBody>
      </p:sp>
      <p:sp>
        <p:nvSpPr>
          <p:cNvPr id="63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16628" y="2184400"/>
            <a:ext cx="22716226" cy="10922000"/>
          </a:xfrm>
          <a:prstGeom prst="rect">
            <a:avLst/>
          </a:prstGeom>
        </p:spPr>
        <p:txBody>
          <a:bodyPr/>
          <a:lstStyle/>
          <a:p>
            <a:r>
              <a:t>Descriptions simples, claires et brèves de fonctions pour un utilisateur réel</a:t>
            </a:r>
          </a:p>
          <a:p>
            <a:r>
              <a:t>Lien entre les utilisateurs, les designers, développeurs et chef de projets</a:t>
            </a:r>
          </a:p>
        </p:txBody>
      </p:sp>
      <p:grpSp>
        <p:nvGrpSpPr>
          <p:cNvPr id="636" name="Rectangle 3"/>
          <p:cNvGrpSpPr/>
          <p:nvPr/>
        </p:nvGrpSpPr>
        <p:grpSpPr>
          <a:xfrm>
            <a:off x="2645423" y="7262049"/>
            <a:ext cx="6326036" cy="5888969"/>
            <a:chOff x="0" y="0"/>
            <a:chExt cx="6326034" cy="5888968"/>
          </a:xfrm>
        </p:grpSpPr>
        <p:sp>
          <p:nvSpPr>
            <p:cNvPr id="634" name="Rectangle"/>
            <p:cNvSpPr/>
            <p:nvPr/>
          </p:nvSpPr>
          <p:spPr>
            <a:xfrm>
              <a:off x="-1" y="-1"/>
              <a:ext cx="6326036" cy="5888970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blurRad="101600" dist="2540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6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5" name="En tant que……"/>
            <p:cNvSpPr txBox="1"/>
            <p:nvPr/>
          </p:nvSpPr>
          <p:spPr>
            <a:xfrm>
              <a:off x="-1" y="-1"/>
              <a:ext cx="6326036" cy="51358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6400" b="1">
                  <a:solidFill>
                    <a:srgbClr val="FFFFFF"/>
                  </a:solidFill>
                </a:defRPr>
              </a:pPr>
              <a:r>
                <a:t>En tant que…</a:t>
              </a:r>
            </a:p>
            <a:p>
              <a:pPr algn="ctr">
                <a:defRPr sz="64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6400" b="1">
                  <a:solidFill>
                    <a:srgbClr val="FFFFFF"/>
                  </a:solidFill>
                </a:defRPr>
              </a:pPr>
              <a:r>
                <a:t>Je veux ...</a:t>
              </a:r>
            </a:p>
            <a:p>
              <a:pPr algn="ctr">
                <a:defRPr sz="64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6400" b="1">
                  <a:solidFill>
                    <a:srgbClr val="FFFFFF"/>
                  </a:solidFill>
                </a:defRPr>
              </a:pPr>
              <a:r>
                <a:t>Pour ...</a:t>
              </a:r>
            </a:p>
          </p:txBody>
        </p:sp>
      </p:grpSp>
      <p:pic>
        <p:nvPicPr>
          <p:cNvPr id="63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7110" y="8458240"/>
            <a:ext cx="6874342" cy="1947239"/>
          </a:xfrm>
          <a:prstGeom prst="rect">
            <a:avLst/>
          </a:prstGeom>
          <a:ln w="12700">
            <a:miter lim="400000"/>
          </a:ln>
        </p:spPr>
      </p:pic>
      <p:sp>
        <p:nvSpPr>
          <p:cNvPr id="638" name="TextBox 5"/>
          <p:cNvSpPr txBox="1"/>
          <p:nvPr/>
        </p:nvSpPr>
        <p:spPr>
          <a:xfrm>
            <a:off x="12330030" y="10374706"/>
            <a:ext cx="10979964" cy="932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800"/>
            </a:lvl1pPr>
          </a:lstStyle>
          <a:p>
            <a:r>
              <a:t>weloveusers.com/methodes/personas.html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Title 1"/>
          <p:cNvSpPr txBox="1">
            <a:spLocks noGrp="1"/>
          </p:cNvSpPr>
          <p:nvPr>
            <p:ph type="title"/>
          </p:nvPr>
        </p:nvSpPr>
        <p:spPr>
          <a:xfrm>
            <a:off x="-2" y="0"/>
            <a:ext cx="24523818" cy="1080000"/>
          </a:xfrm>
          <a:prstGeom prst="rect">
            <a:avLst/>
          </a:prstGeom>
        </p:spPr>
        <p:txBody>
          <a:bodyPr/>
          <a:lstStyle/>
          <a:p>
            <a:r>
              <a:t>Exemple de user stories</a:t>
            </a:r>
          </a:p>
        </p:txBody>
      </p:sp>
      <p:grpSp>
        <p:nvGrpSpPr>
          <p:cNvPr id="643" name="Rectangle 2"/>
          <p:cNvGrpSpPr/>
          <p:nvPr/>
        </p:nvGrpSpPr>
        <p:grpSpPr>
          <a:xfrm>
            <a:off x="437082" y="7058491"/>
            <a:ext cx="4271280" cy="4166009"/>
            <a:chOff x="0" y="0"/>
            <a:chExt cx="4271279" cy="4166008"/>
          </a:xfrm>
        </p:grpSpPr>
        <p:sp>
          <p:nvSpPr>
            <p:cNvPr id="641" name="Rectangle"/>
            <p:cNvSpPr/>
            <p:nvPr/>
          </p:nvSpPr>
          <p:spPr>
            <a:xfrm>
              <a:off x="0" y="-1"/>
              <a:ext cx="4271280" cy="416601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2" name="En tant que……"/>
            <p:cNvSpPr txBox="1"/>
            <p:nvPr/>
          </p:nvSpPr>
          <p:spPr>
            <a:xfrm>
              <a:off x="0" y="-1"/>
              <a:ext cx="4271280" cy="3294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En tant que…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Je veux ...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Pour ...</a:t>
              </a:r>
            </a:p>
          </p:txBody>
        </p:sp>
      </p:grpSp>
      <p:grpSp>
        <p:nvGrpSpPr>
          <p:cNvPr id="646" name="Rectangle 3"/>
          <p:cNvGrpSpPr/>
          <p:nvPr/>
        </p:nvGrpSpPr>
        <p:grpSpPr>
          <a:xfrm>
            <a:off x="8638555" y="7058491"/>
            <a:ext cx="4344233" cy="4166009"/>
            <a:chOff x="0" y="0"/>
            <a:chExt cx="4344232" cy="4166008"/>
          </a:xfrm>
        </p:grpSpPr>
        <p:sp>
          <p:nvSpPr>
            <p:cNvPr id="644" name="Rectangle"/>
            <p:cNvSpPr/>
            <p:nvPr/>
          </p:nvSpPr>
          <p:spPr>
            <a:xfrm>
              <a:off x="-1" y="-1"/>
              <a:ext cx="4344234" cy="416601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5" name="En tant que……"/>
            <p:cNvSpPr txBox="1"/>
            <p:nvPr/>
          </p:nvSpPr>
          <p:spPr>
            <a:xfrm>
              <a:off x="-1" y="-1"/>
              <a:ext cx="4344234" cy="3294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En tant que…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Je veux ...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Pour ...</a:t>
              </a:r>
            </a:p>
          </p:txBody>
        </p:sp>
      </p:grpSp>
      <p:grpSp>
        <p:nvGrpSpPr>
          <p:cNvPr id="649" name="Rectangle 4"/>
          <p:cNvGrpSpPr/>
          <p:nvPr/>
        </p:nvGrpSpPr>
        <p:grpSpPr>
          <a:xfrm>
            <a:off x="16978293" y="7058491"/>
            <a:ext cx="4891257" cy="4166009"/>
            <a:chOff x="0" y="0"/>
            <a:chExt cx="4891256" cy="4166008"/>
          </a:xfrm>
        </p:grpSpPr>
        <p:sp>
          <p:nvSpPr>
            <p:cNvPr id="647" name="Rectangle"/>
            <p:cNvSpPr/>
            <p:nvPr/>
          </p:nvSpPr>
          <p:spPr>
            <a:xfrm>
              <a:off x="-1" y="-1"/>
              <a:ext cx="4891258" cy="4166010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8" name="En tant que……"/>
            <p:cNvSpPr txBox="1"/>
            <p:nvPr/>
          </p:nvSpPr>
          <p:spPr>
            <a:xfrm>
              <a:off x="-1" y="-1"/>
              <a:ext cx="4891258" cy="3294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En tant que…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Je veux ...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Pour ...</a:t>
              </a:r>
            </a:p>
          </p:txBody>
        </p:sp>
      </p:grpSp>
      <p:grpSp>
        <p:nvGrpSpPr>
          <p:cNvPr id="652" name="Rectangle 5"/>
          <p:cNvGrpSpPr/>
          <p:nvPr/>
        </p:nvGrpSpPr>
        <p:grpSpPr>
          <a:xfrm>
            <a:off x="17384693" y="7464891"/>
            <a:ext cx="4891257" cy="4166009"/>
            <a:chOff x="0" y="0"/>
            <a:chExt cx="4891256" cy="4166008"/>
          </a:xfrm>
        </p:grpSpPr>
        <p:sp>
          <p:nvSpPr>
            <p:cNvPr id="650" name="Rectangle"/>
            <p:cNvSpPr/>
            <p:nvPr/>
          </p:nvSpPr>
          <p:spPr>
            <a:xfrm>
              <a:off x="-1" y="-1"/>
              <a:ext cx="4891258" cy="4166010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1" name="En tant que……"/>
            <p:cNvSpPr txBox="1"/>
            <p:nvPr/>
          </p:nvSpPr>
          <p:spPr>
            <a:xfrm>
              <a:off x="-1" y="-1"/>
              <a:ext cx="4891258" cy="3294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En tant que…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Je veux ...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Pour ...</a:t>
              </a:r>
            </a:p>
          </p:txBody>
        </p:sp>
      </p:grpSp>
      <p:grpSp>
        <p:nvGrpSpPr>
          <p:cNvPr id="655" name="Rectangle 6"/>
          <p:cNvGrpSpPr/>
          <p:nvPr/>
        </p:nvGrpSpPr>
        <p:grpSpPr>
          <a:xfrm>
            <a:off x="17791093" y="7871291"/>
            <a:ext cx="4891257" cy="4166009"/>
            <a:chOff x="0" y="0"/>
            <a:chExt cx="4891256" cy="4166008"/>
          </a:xfrm>
        </p:grpSpPr>
        <p:sp>
          <p:nvSpPr>
            <p:cNvPr id="653" name="Rectangle"/>
            <p:cNvSpPr/>
            <p:nvPr/>
          </p:nvSpPr>
          <p:spPr>
            <a:xfrm>
              <a:off x="-1" y="-1"/>
              <a:ext cx="4891258" cy="4166010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4" name="En tant que……"/>
            <p:cNvSpPr txBox="1"/>
            <p:nvPr/>
          </p:nvSpPr>
          <p:spPr>
            <a:xfrm>
              <a:off x="-1" y="-1"/>
              <a:ext cx="4891258" cy="3294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En tant que…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Je veux ...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Pour ...</a:t>
              </a:r>
            </a:p>
          </p:txBody>
        </p:sp>
      </p:grpSp>
      <p:grpSp>
        <p:nvGrpSpPr>
          <p:cNvPr id="658" name="Rectangle 7"/>
          <p:cNvGrpSpPr/>
          <p:nvPr/>
        </p:nvGrpSpPr>
        <p:grpSpPr>
          <a:xfrm>
            <a:off x="18197493" y="8277691"/>
            <a:ext cx="4891257" cy="4166009"/>
            <a:chOff x="0" y="0"/>
            <a:chExt cx="4891256" cy="4166008"/>
          </a:xfrm>
        </p:grpSpPr>
        <p:sp>
          <p:nvSpPr>
            <p:cNvPr id="656" name="Rectangle"/>
            <p:cNvSpPr/>
            <p:nvPr/>
          </p:nvSpPr>
          <p:spPr>
            <a:xfrm>
              <a:off x="-1" y="-1"/>
              <a:ext cx="4891258" cy="4166010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7" name="En tant que……"/>
            <p:cNvSpPr txBox="1"/>
            <p:nvPr/>
          </p:nvSpPr>
          <p:spPr>
            <a:xfrm>
              <a:off x="-1" y="-1"/>
              <a:ext cx="4891258" cy="3294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En tant que…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Je veux ...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Pour ...</a:t>
              </a:r>
            </a:p>
          </p:txBody>
        </p:sp>
      </p:grpSp>
      <p:grpSp>
        <p:nvGrpSpPr>
          <p:cNvPr id="661" name="Rectangle 8"/>
          <p:cNvGrpSpPr/>
          <p:nvPr/>
        </p:nvGrpSpPr>
        <p:grpSpPr>
          <a:xfrm>
            <a:off x="18603893" y="8684091"/>
            <a:ext cx="4891257" cy="4166009"/>
            <a:chOff x="0" y="0"/>
            <a:chExt cx="4891256" cy="4166008"/>
          </a:xfrm>
        </p:grpSpPr>
        <p:sp>
          <p:nvSpPr>
            <p:cNvPr id="659" name="Rectangle"/>
            <p:cNvSpPr/>
            <p:nvPr/>
          </p:nvSpPr>
          <p:spPr>
            <a:xfrm>
              <a:off x="-1" y="-1"/>
              <a:ext cx="4891258" cy="4166010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0" name="En tant que……"/>
            <p:cNvSpPr txBox="1"/>
            <p:nvPr/>
          </p:nvSpPr>
          <p:spPr>
            <a:xfrm>
              <a:off x="-1" y="-1"/>
              <a:ext cx="4891258" cy="3294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En tant que…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Je veux ...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Pour ...</a:t>
              </a:r>
            </a:p>
          </p:txBody>
        </p:sp>
      </p:grpSp>
      <p:grpSp>
        <p:nvGrpSpPr>
          <p:cNvPr id="664" name="Rectangle 9"/>
          <p:cNvGrpSpPr/>
          <p:nvPr/>
        </p:nvGrpSpPr>
        <p:grpSpPr>
          <a:xfrm>
            <a:off x="17837106" y="2534473"/>
            <a:ext cx="4891257" cy="4166010"/>
            <a:chOff x="0" y="0"/>
            <a:chExt cx="4891256" cy="4166008"/>
          </a:xfrm>
        </p:grpSpPr>
        <p:sp>
          <p:nvSpPr>
            <p:cNvPr id="662" name="Rectangle"/>
            <p:cNvSpPr/>
            <p:nvPr/>
          </p:nvSpPr>
          <p:spPr>
            <a:xfrm>
              <a:off x="-1" y="-1"/>
              <a:ext cx="4891258" cy="4166010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3" name="En tant que……"/>
            <p:cNvSpPr txBox="1"/>
            <p:nvPr/>
          </p:nvSpPr>
          <p:spPr>
            <a:xfrm>
              <a:off x="-1" y="-1"/>
              <a:ext cx="4891258" cy="3294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En tant que…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Je veux ...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Pour ...</a:t>
              </a:r>
            </a:p>
          </p:txBody>
        </p:sp>
      </p:grpSp>
      <p:grpSp>
        <p:nvGrpSpPr>
          <p:cNvPr id="667" name="Rectangle 10"/>
          <p:cNvGrpSpPr/>
          <p:nvPr/>
        </p:nvGrpSpPr>
        <p:grpSpPr>
          <a:xfrm>
            <a:off x="9044955" y="7464891"/>
            <a:ext cx="4344233" cy="4166009"/>
            <a:chOff x="0" y="0"/>
            <a:chExt cx="4344232" cy="4166008"/>
          </a:xfrm>
        </p:grpSpPr>
        <p:sp>
          <p:nvSpPr>
            <p:cNvPr id="665" name="Rectangle"/>
            <p:cNvSpPr/>
            <p:nvPr/>
          </p:nvSpPr>
          <p:spPr>
            <a:xfrm>
              <a:off x="-1" y="-1"/>
              <a:ext cx="4344234" cy="416601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6" name="En tant que……"/>
            <p:cNvSpPr txBox="1"/>
            <p:nvPr/>
          </p:nvSpPr>
          <p:spPr>
            <a:xfrm>
              <a:off x="-1" y="-1"/>
              <a:ext cx="4344234" cy="3294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En tant que…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Je veux ...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Pour ...</a:t>
              </a:r>
            </a:p>
          </p:txBody>
        </p:sp>
      </p:grpSp>
      <p:grpSp>
        <p:nvGrpSpPr>
          <p:cNvPr id="670" name="Rectangle 11"/>
          <p:cNvGrpSpPr/>
          <p:nvPr/>
        </p:nvGrpSpPr>
        <p:grpSpPr>
          <a:xfrm>
            <a:off x="9451355" y="7871291"/>
            <a:ext cx="4344233" cy="4166009"/>
            <a:chOff x="0" y="0"/>
            <a:chExt cx="4344232" cy="4166008"/>
          </a:xfrm>
        </p:grpSpPr>
        <p:sp>
          <p:nvSpPr>
            <p:cNvPr id="668" name="Rectangle"/>
            <p:cNvSpPr/>
            <p:nvPr/>
          </p:nvSpPr>
          <p:spPr>
            <a:xfrm>
              <a:off x="-1" y="-1"/>
              <a:ext cx="4344234" cy="416601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9" name="En tant que……"/>
            <p:cNvSpPr txBox="1"/>
            <p:nvPr/>
          </p:nvSpPr>
          <p:spPr>
            <a:xfrm>
              <a:off x="-1" y="-1"/>
              <a:ext cx="4344234" cy="3294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En tant que…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Je veux ...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Pour ...</a:t>
              </a:r>
            </a:p>
          </p:txBody>
        </p:sp>
      </p:grpSp>
      <p:grpSp>
        <p:nvGrpSpPr>
          <p:cNvPr id="673" name="Rectangle 12"/>
          <p:cNvGrpSpPr/>
          <p:nvPr/>
        </p:nvGrpSpPr>
        <p:grpSpPr>
          <a:xfrm>
            <a:off x="9857755" y="8277691"/>
            <a:ext cx="4344233" cy="4166009"/>
            <a:chOff x="0" y="0"/>
            <a:chExt cx="4344232" cy="4166008"/>
          </a:xfrm>
        </p:grpSpPr>
        <p:sp>
          <p:nvSpPr>
            <p:cNvPr id="671" name="Rectangle"/>
            <p:cNvSpPr/>
            <p:nvPr/>
          </p:nvSpPr>
          <p:spPr>
            <a:xfrm>
              <a:off x="-1" y="-1"/>
              <a:ext cx="4344234" cy="416601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2" name="En tant que……"/>
            <p:cNvSpPr txBox="1"/>
            <p:nvPr/>
          </p:nvSpPr>
          <p:spPr>
            <a:xfrm>
              <a:off x="-1" y="-1"/>
              <a:ext cx="4344234" cy="3294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En tant que…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Je veux ...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Pour ...</a:t>
              </a:r>
            </a:p>
          </p:txBody>
        </p:sp>
      </p:grpSp>
      <p:grpSp>
        <p:nvGrpSpPr>
          <p:cNvPr id="676" name="Rectangle 13"/>
          <p:cNvGrpSpPr/>
          <p:nvPr/>
        </p:nvGrpSpPr>
        <p:grpSpPr>
          <a:xfrm>
            <a:off x="10264155" y="8684091"/>
            <a:ext cx="4344233" cy="4166009"/>
            <a:chOff x="0" y="0"/>
            <a:chExt cx="4344232" cy="4166008"/>
          </a:xfrm>
        </p:grpSpPr>
        <p:sp>
          <p:nvSpPr>
            <p:cNvPr id="674" name="Rectangle"/>
            <p:cNvSpPr/>
            <p:nvPr/>
          </p:nvSpPr>
          <p:spPr>
            <a:xfrm>
              <a:off x="-1" y="-1"/>
              <a:ext cx="4344234" cy="416601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5" name="En tant que……"/>
            <p:cNvSpPr txBox="1"/>
            <p:nvPr/>
          </p:nvSpPr>
          <p:spPr>
            <a:xfrm>
              <a:off x="-1" y="-1"/>
              <a:ext cx="4344234" cy="3294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En tant que…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Je veux ...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Pour ...</a:t>
              </a:r>
            </a:p>
          </p:txBody>
        </p:sp>
      </p:grpSp>
      <p:grpSp>
        <p:nvGrpSpPr>
          <p:cNvPr id="679" name="Rectangle 14"/>
          <p:cNvGrpSpPr/>
          <p:nvPr/>
        </p:nvGrpSpPr>
        <p:grpSpPr>
          <a:xfrm>
            <a:off x="10670555" y="9090491"/>
            <a:ext cx="4344233" cy="4166009"/>
            <a:chOff x="0" y="0"/>
            <a:chExt cx="4344232" cy="4166008"/>
          </a:xfrm>
        </p:grpSpPr>
        <p:sp>
          <p:nvSpPr>
            <p:cNvPr id="677" name="Rectangle"/>
            <p:cNvSpPr/>
            <p:nvPr/>
          </p:nvSpPr>
          <p:spPr>
            <a:xfrm>
              <a:off x="-1" y="-1"/>
              <a:ext cx="4344234" cy="416601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8" name="En tant que……"/>
            <p:cNvSpPr txBox="1"/>
            <p:nvPr/>
          </p:nvSpPr>
          <p:spPr>
            <a:xfrm>
              <a:off x="-1" y="-1"/>
              <a:ext cx="4344234" cy="3294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En tant que…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Je veux ...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Pour ...</a:t>
              </a:r>
            </a:p>
          </p:txBody>
        </p:sp>
      </p:grpSp>
      <p:grpSp>
        <p:nvGrpSpPr>
          <p:cNvPr id="682" name="Rectangle 15"/>
          <p:cNvGrpSpPr/>
          <p:nvPr/>
        </p:nvGrpSpPr>
        <p:grpSpPr>
          <a:xfrm>
            <a:off x="9903765" y="2534473"/>
            <a:ext cx="4344234" cy="4166010"/>
            <a:chOff x="0" y="0"/>
            <a:chExt cx="4344232" cy="4166008"/>
          </a:xfrm>
        </p:grpSpPr>
        <p:sp>
          <p:nvSpPr>
            <p:cNvPr id="680" name="Rectangle"/>
            <p:cNvSpPr/>
            <p:nvPr/>
          </p:nvSpPr>
          <p:spPr>
            <a:xfrm>
              <a:off x="-1" y="-1"/>
              <a:ext cx="4344234" cy="416601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1" name="En tant que……"/>
            <p:cNvSpPr txBox="1"/>
            <p:nvPr/>
          </p:nvSpPr>
          <p:spPr>
            <a:xfrm>
              <a:off x="-1" y="-1"/>
              <a:ext cx="4344234" cy="3294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En tant que…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Je veux ...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Pour ...</a:t>
              </a:r>
            </a:p>
          </p:txBody>
        </p:sp>
      </p:grpSp>
      <p:grpSp>
        <p:nvGrpSpPr>
          <p:cNvPr id="685" name="Rectangle 16"/>
          <p:cNvGrpSpPr/>
          <p:nvPr/>
        </p:nvGrpSpPr>
        <p:grpSpPr>
          <a:xfrm>
            <a:off x="843482" y="7464891"/>
            <a:ext cx="4271281" cy="4166009"/>
            <a:chOff x="0" y="0"/>
            <a:chExt cx="4271279" cy="4166008"/>
          </a:xfrm>
        </p:grpSpPr>
        <p:sp>
          <p:nvSpPr>
            <p:cNvPr id="683" name="Rectangle"/>
            <p:cNvSpPr/>
            <p:nvPr/>
          </p:nvSpPr>
          <p:spPr>
            <a:xfrm>
              <a:off x="0" y="-1"/>
              <a:ext cx="4271280" cy="416601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4" name="En tant que……"/>
            <p:cNvSpPr txBox="1"/>
            <p:nvPr/>
          </p:nvSpPr>
          <p:spPr>
            <a:xfrm>
              <a:off x="0" y="-1"/>
              <a:ext cx="4271280" cy="3294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En tant que…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Je veux ...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Pour ...</a:t>
              </a:r>
            </a:p>
          </p:txBody>
        </p:sp>
      </p:grpSp>
      <p:grpSp>
        <p:nvGrpSpPr>
          <p:cNvPr id="688" name="Rectangle 17"/>
          <p:cNvGrpSpPr/>
          <p:nvPr/>
        </p:nvGrpSpPr>
        <p:grpSpPr>
          <a:xfrm>
            <a:off x="1249882" y="7871291"/>
            <a:ext cx="4271281" cy="4166009"/>
            <a:chOff x="0" y="0"/>
            <a:chExt cx="4271279" cy="4166008"/>
          </a:xfrm>
        </p:grpSpPr>
        <p:sp>
          <p:nvSpPr>
            <p:cNvPr id="686" name="Rectangle"/>
            <p:cNvSpPr/>
            <p:nvPr/>
          </p:nvSpPr>
          <p:spPr>
            <a:xfrm>
              <a:off x="0" y="-1"/>
              <a:ext cx="4271280" cy="416601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7" name="En tant que……"/>
            <p:cNvSpPr txBox="1"/>
            <p:nvPr/>
          </p:nvSpPr>
          <p:spPr>
            <a:xfrm>
              <a:off x="0" y="-1"/>
              <a:ext cx="4271280" cy="3294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En tant que…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Je veux ...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Pour ...</a:t>
              </a:r>
            </a:p>
          </p:txBody>
        </p:sp>
      </p:grpSp>
      <p:grpSp>
        <p:nvGrpSpPr>
          <p:cNvPr id="691" name="Rectangle 18"/>
          <p:cNvGrpSpPr/>
          <p:nvPr/>
        </p:nvGrpSpPr>
        <p:grpSpPr>
          <a:xfrm>
            <a:off x="1656282" y="8277691"/>
            <a:ext cx="4271281" cy="4166009"/>
            <a:chOff x="0" y="0"/>
            <a:chExt cx="4271279" cy="4166008"/>
          </a:xfrm>
        </p:grpSpPr>
        <p:sp>
          <p:nvSpPr>
            <p:cNvPr id="689" name="Rectangle"/>
            <p:cNvSpPr/>
            <p:nvPr/>
          </p:nvSpPr>
          <p:spPr>
            <a:xfrm>
              <a:off x="0" y="-1"/>
              <a:ext cx="4271280" cy="416601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0" name="En tant que……"/>
            <p:cNvSpPr txBox="1"/>
            <p:nvPr/>
          </p:nvSpPr>
          <p:spPr>
            <a:xfrm>
              <a:off x="0" y="-1"/>
              <a:ext cx="4271280" cy="3294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En tant que…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Je veux ...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Pour ...</a:t>
              </a:r>
            </a:p>
          </p:txBody>
        </p:sp>
      </p:grpSp>
      <p:grpSp>
        <p:nvGrpSpPr>
          <p:cNvPr id="694" name="Rectangle 19"/>
          <p:cNvGrpSpPr/>
          <p:nvPr/>
        </p:nvGrpSpPr>
        <p:grpSpPr>
          <a:xfrm>
            <a:off x="2062682" y="8684091"/>
            <a:ext cx="4271281" cy="4166009"/>
            <a:chOff x="0" y="0"/>
            <a:chExt cx="4271279" cy="4166008"/>
          </a:xfrm>
        </p:grpSpPr>
        <p:sp>
          <p:nvSpPr>
            <p:cNvPr id="692" name="Rectangle"/>
            <p:cNvSpPr/>
            <p:nvPr/>
          </p:nvSpPr>
          <p:spPr>
            <a:xfrm>
              <a:off x="0" y="-1"/>
              <a:ext cx="4271280" cy="416601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3" name="En tant que……"/>
            <p:cNvSpPr txBox="1"/>
            <p:nvPr/>
          </p:nvSpPr>
          <p:spPr>
            <a:xfrm>
              <a:off x="0" y="-1"/>
              <a:ext cx="4271280" cy="3294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En tant que…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Je veux ...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Pour ...</a:t>
              </a:r>
            </a:p>
          </p:txBody>
        </p:sp>
      </p:grpSp>
      <p:grpSp>
        <p:nvGrpSpPr>
          <p:cNvPr id="697" name="Rectangle 20"/>
          <p:cNvGrpSpPr/>
          <p:nvPr/>
        </p:nvGrpSpPr>
        <p:grpSpPr>
          <a:xfrm>
            <a:off x="2469082" y="9090491"/>
            <a:ext cx="4271281" cy="4166009"/>
            <a:chOff x="0" y="0"/>
            <a:chExt cx="4271279" cy="4166008"/>
          </a:xfrm>
        </p:grpSpPr>
        <p:sp>
          <p:nvSpPr>
            <p:cNvPr id="695" name="Rectangle"/>
            <p:cNvSpPr/>
            <p:nvPr/>
          </p:nvSpPr>
          <p:spPr>
            <a:xfrm>
              <a:off x="0" y="-1"/>
              <a:ext cx="4271280" cy="416601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6" name="En tant que……"/>
            <p:cNvSpPr txBox="1"/>
            <p:nvPr/>
          </p:nvSpPr>
          <p:spPr>
            <a:xfrm>
              <a:off x="0" y="-1"/>
              <a:ext cx="4271280" cy="3294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En tant que…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Je veux ...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Pour ...</a:t>
              </a:r>
            </a:p>
          </p:txBody>
        </p:sp>
      </p:grpSp>
      <p:grpSp>
        <p:nvGrpSpPr>
          <p:cNvPr id="700" name="Rectangle 21"/>
          <p:cNvGrpSpPr/>
          <p:nvPr/>
        </p:nvGrpSpPr>
        <p:grpSpPr>
          <a:xfrm>
            <a:off x="1702293" y="2534473"/>
            <a:ext cx="4271281" cy="4166010"/>
            <a:chOff x="0" y="0"/>
            <a:chExt cx="4271279" cy="4166008"/>
          </a:xfrm>
        </p:grpSpPr>
        <p:sp>
          <p:nvSpPr>
            <p:cNvPr id="698" name="Rectangle"/>
            <p:cNvSpPr/>
            <p:nvPr/>
          </p:nvSpPr>
          <p:spPr>
            <a:xfrm>
              <a:off x="0" y="-1"/>
              <a:ext cx="4271280" cy="416601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9" name="En tant que……"/>
            <p:cNvSpPr txBox="1"/>
            <p:nvPr/>
          </p:nvSpPr>
          <p:spPr>
            <a:xfrm>
              <a:off x="0" y="-1"/>
              <a:ext cx="4271280" cy="3294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En tant que…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Je veux ...</a:t>
              </a:r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t>Pour ...</a:t>
              </a:r>
            </a:p>
          </p:txBody>
        </p:sp>
      </p:grp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itle 1"/>
          <p:cNvSpPr txBox="1">
            <a:spLocks noGrp="1"/>
          </p:cNvSpPr>
          <p:nvPr>
            <p:ph type="title"/>
          </p:nvPr>
        </p:nvSpPr>
        <p:spPr>
          <a:xfrm>
            <a:off x="-2" y="0"/>
            <a:ext cx="24523818" cy="1080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grpSp>
        <p:nvGrpSpPr>
          <p:cNvPr id="705" name="Rectangle 9"/>
          <p:cNvGrpSpPr/>
          <p:nvPr/>
        </p:nvGrpSpPr>
        <p:grpSpPr>
          <a:xfrm>
            <a:off x="16716824" y="2799050"/>
            <a:ext cx="3665377" cy="4781913"/>
            <a:chOff x="0" y="0"/>
            <a:chExt cx="3665375" cy="4781911"/>
          </a:xfrm>
        </p:grpSpPr>
        <p:sp>
          <p:nvSpPr>
            <p:cNvPr id="703" name="Rectangle"/>
            <p:cNvSpPr/>
            <p:nvPr/>
          </p:nvSpPr>
          <p:spPr>
            <a:xfrm>
              <a:off x="0" y="0"/>
              <a:ext cx="3665376" cy="4781912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04" name="En tant que……"/>
            <p:cNvSpPr txBox="1"/>
            <p:nvPr/>
          </p:nvSpPr>
          <p:spPr>
            <a:xfrm>
              <a:off x="0" y="0"/>
              <a:ext cx="3665376" cy="22032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En tant que…</a:t>
              </a:r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Je veux ...</a:t>
              </a:r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Pour ...</a:t>
              </a:r>
            </a:p>
          </p:txBody>
        </p:sp>
      </p:grpSp>
      <p:grpSp>
        <p:nvGrpSpPr>
          <p:cNvPr id="708" name="Rectangle 15"/>
          <p:cNvGrpSpPr/>
          <p:nvPr/>
        </p:nvGrpSpPr>
        <p:grpSpPr>
          <a:xfrm>
            <a:off x="8479049" y="2799050"/>
            <a:ext cx="3750683" cy="4781913"/>
            <a:chOff x="0" y="0"/>
            <a:chExt cx="3750681" cy="4781911"/>
          </a:xfrm>
        </p:grpSpPr>
        <p:sp>
          <p:nvSpPr>
            <p:cNvPr id="706" name="Rectangle"/>
            <p:cNvSpPr/>
            <p:nvPr/>
          </p:nvSpPr>
          <p:spPr>
            <a:xfrm>
              <a:off x="0" y="0"/>
              <a:ext cx="3750682" cy="478191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07" name="En tant que……"/>
            <p:cNvSpPr txBox="1"/>
            <p:nvPr/>
          </p:nvSpPr>
          <p:spPr>
            <a:xfrm>
              <a:off x="0" y="0"/>
              <a:ext cx="3750682" cy="22032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En tant que…</a:t>
              </a:r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Je veux ...</a:t>
              </a:r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Pour ...</a:t>
              </a:r>
            </a:p>
          </p:txBody>
        </p:sp>
      </p:grpSp>
      <p:grpSp>
        <p:nvGrpSpPr>
          <p:cNvPr id="711" name="Rectangle 21"/>
          <p:cNvGrpSpPr/>
          <p:nvPr/>
        </p:nvGrpSpPr>
        <p:grpSpPr>
          <a:xfrm>
            <a:off x="304747" y="2799050"/>
            <a:ext cx="3687700" cy="4781913"/>
            <a:chOff x="0" y="0"/>
            <a:chExt cx="3687698" cy="4781911"/>
          </a:xfrm>
        </p:grpSpPr>
        <p:sp>
          <p:nvSpPr>
            <p:cNvPr id="709" name="Rectangle"/>
            <p:cNvSpPr/>
            <p:nvPr/>
          </p:nvSpPr>
          <p:spPr>
            <a:xfrm>
              <a:off x="-1" y="0"/>
              <a:ext cx="3687700" cy="478191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0" name="En tant que……"/>
            <p:cNvSpPr txBox="1"/>
            <p:nvPr/>
          </p:nvSpPr>
          <p:spPr>
            <a:xfrm>
              <a:off x="-1" y="0"/>
              <a:ext cx="3687700" cy="22032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En tant que…</a:t>
              </a:r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Je veux ...</a:t>
              </a:r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Pour ...</a:t>
              </a:r>
            </a:p>
          </p:txBody>
        </p:sp>
      </p:grpSp>
      <p:grpSp>
        <p:nvGrpSpPr>
          <p:cNvPr id="714" name="Rectangle 22"/>
          <p:cNvGrpSpPr/>
          <p:nvPr/>
        </p:nvGrpSpPr>
        <p:grpSpPr>
          <a:xfrm>
            <a:off x="20555126" y="2799050"/>
            <a:ext cx="3665377" cy="4781913"/>
            <a:chOff x="0" y="0"/>
            <a:chExt cx="3665375" cy="4781911"/>
          </a:xfrm>
        </p:grpSpPr>
        <p:sp>
          <p:nvSpPr>
            <p:cNvPr id="712" name="Rectangle"/>
            <p:cNvSpPr/>
            <p:nvPr/>
          </p:nvSpPr>
          <p:spPr>
            <a:xfrm>
              <a:off x="0" y="0"/>
              <a:ext cx="3665376" cy="4781912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3" name="En tant que……"/>
            <p:cNvSpPr txBox="1"/>
            <p:nvPr/>
          </p:nvSpPr>
          <p:spPr>
            <a:xfrm>
              <a:off x="0" y="0"/>
              <a:ext cx="3665376" cy="22032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En tant que…</a:t>
              </a:r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Je veux ...</a:t>
              </a:r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Pour ...</a:t>
              </a:r>
            </a:p>
          </p:txBody>
        </p:sp>
      </p:grpSp>
      <p:grpSp>
        <p:nvGrpSpPr>
          <p:cNvPr id="717" name="Rectangle 23"/>
          <p:cNvGrpSpPr/>
          <p:nvPr/>
        </p:nvGrpSpPr>
        <p:grpSpPr>
          <a:xfrm>
            <a:off x="12366321" y="2799050"/>
            <a:ext cx="3750683" cy="4781913"/>
            <a:chOff x="0" y="0"/>
            <a:chExt cx="3750681" cy="4781911"/>
          </a:xfrm>
        </p:grpSpPr>
        <p:sp>
          <p:nvSpPr>
            <p:cNvPr id="715" name="Rectangle"/>
            <p:cNvSpPr/>
            <p:nvPr/>
          </p:nvSpPr>
          <p:spPr>
            <a:xfrm>
              <a:off x="0" y="0"/>
              <a:ext cx="3750682" cy="478191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6" name="En tant que……"/>
            <p:cNvSpPr txBox="1"/>
            <p:nvPr/>
          </p:nvSpPr>
          <p:spPr>
            <a:xfrm>
              <a:off x="0" y="0"/>
              <a:ext cx="3750682" cy="22032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En tant que…</a:t>
              </a:r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Je veux ...</a:t>
              </a:r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Pour ...</a:t>
              </a:r>
            </a:p>
          </p:txBody>
        </p:sp>
      </p:grpSp>
      <p:grpSp>
        <p:nvGrpSpPr>
          <p:cNvPr id="720" name="Rectangle 24"/>
          <p:cNvGrpSpPr/>
          <p:nvPr/>
        </p:nvGrpSpPr>
        <p:grpSpPr>
          <a:xfrm>
            <a:off x="4217071" y="2799050"/>
            <a:ext cx="3687700" cy="4781913"/>
            <a:chOff x="0" y="0"/>
            <a:chExt cx="3687698" cy="4781911"/>
          </a:xfrm>
        </p:grpSpPr>
        <p:sp>
          <p:nvSpPr>
            <p:cNvPr id="718" name="Rectangle"/>
            <p:cNvSpPr/>
            <p:nvPr/>
          </p:nvSpPr>
          <p:spPr>
            <a:xfrm>
              <a:off x="-1" y="0"/>
              <a:ext cx="3687700" cy="478191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9" name="En tant que……"/>
            <p:cNvSpPr txBox="1"/>
            <p:nvPr/>
          </p:nvSpPr>
          <p:spPr>
            <a:xfrm>
              <a:off x="-1" y="0"/>
              <a:ext cx="3687700" cy="22032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En tant que…</a:t>
              </a:r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Je veux ...</a:t>
              </a:r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Pour ...</a:t>
              </a:r>
            </a:p>
          </p:txBody>
        </p:sp>
      </p:grpSp>
      <p:grpSp>
        <p:nvGrpSpPr>
          <p:cNvPr id="723" name="Rectangle 25"/>
          <p:cNvGrpSpPr/>
          <p:nvPr/>
        </p:nvGrpSpPr>
        <p:grpSpPr>
          <a:xfrm>
            <a:off x="16695948" y="8277269"/>
            <a:ext cx="3665377" cy="4781913"/>
            <a:chOff x="0" y="0"/>
            <a:chExt cx="3665375" cy="4781911"/>
          </a:xfrm>
        </p:grpSpPr>
        <p:sp>
          <p:nvSpPr>
            <p:cNvPr id="721" name="Rectangle"/>
            <p:cNvSpPr/>
            <p:nvPr/>
          </p:nvSpPr>
          <p:spPr>
            <a:xfrm>
              <a:off x="0" y="0"/>
              <a:ext cx="3665376" cy="4781912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2" name="En tant que……"/>
            <p:cNvSpPr txBox="1"/>
            <p:nvPr/>
          </p:nvSpPr>
          <p:spPr>
            <a:xfrm>
              <a:off x="0" y="0"/>
              <a:ext cx="3665376" cy="22032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En tant que…</a:t>
              </a:r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Je veux ...</a:t>
              </a:r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Pour ...</a:t>
              </a:r>
            </a:p>
          </p:txBody>
        </p:sp>
      </p:grpSp>
      <p:grpSp>
        <p:nvGrpSpPr>
          <p:cNvPr id="726" name="Rectangle 26"/>
          <p:cNvGrpSpPr/>
          <p:nvPr/>
        </p:nvGrpSpPr>
        <p:grpSpPr>
          <a:xfrm>
            <a:off x="8458173" y="8277269"/>
            <a:ext cx="3750683" cy="4781913"/>
            <a:chOff x="0" y="0"/>
            <a:chExt cx="3750681" cy="4781911"/>
          </a:xfrm>
        </p:grpSpPr>
        <p:sp>
          <p:nvSpPr>
            <p:cNvPr id="724" name="Rectangle"/>
            <p:cNvSpPr/>
            <p:nvPr/>
          </p:nvSpPr>
          <p:spPr>
            <a:xfrm>
              <a:off x="0" y="0"/>
              <a:ext cx="3750682" cy="478191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5" name="En tant que……"/>
            <p:cNvSpPr txBox="1"/>
            <p:nvPr/>
          </p:nvSpPr>
          <p:spPr>
            <a:xfrm>
              <a:off x="0" y="0"/>
              <a:ext cx="3750682" cy="22032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En tant que…</a:t>
              </a:r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Je veux ...</a:t>
              </a:r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Pour ...</a:t>
              </a:r>
            </a:p>
          </p:txBody>
        </p:sp>
      </p:grpSp>
      <p:grpSp>
        <p:nvGrpSpPr>
          <p:cNvPr id="729" name="Rectangle 27"/>
          <p:cNvGrpSpPr/>
          <p:nvPr/>
        </p:nvGrpSpPr>
        <p:grpSpPr>
          <a:xfrm>
            <a:off x="283871" y="8277269"/>
            <a:ext cx="3687700" cy="4781913"/>
            <a:chOff x="0" y="0"/>
            <a:chExt cx="3687698" cy="4781911"/>
          </a:xfrm>
        </p:grpSpPr>
        <p:sp>
          <p:nvSpPr>
            <p:cNvPr id="727" name="Rectangle"/>
            <p:cNvSpPr/>
            <p:nvPr/>
          </p:nvSpPr>
          <p:spPr>
            <a:xfrm>
              <a:off x="-1" y="0"/>
              <a:ext cx="3687700" cy="478191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8" name="En tant que……"/>
            <p:cNvSpPr txBox="1"/>
            <p:nvPr/>
          </p:nvSpPr>
          <p:spPr>
            <a:xfrm>
              <a:off x="-1" y="0"/>
              <a:ext cx="3687700" cy="22032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En tant que…</a:t>
              </a:r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Je veux ...</a:t>
              </a:r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Pour ...</a:t>
              </a:r>
            </a:p>
          </p:txBody>
        </p:sp>
      </p:grpSp>
      <p:grpSp>
        <p:nvGrpSpPr>
          <p:cNvPr id="732" name="Rectangle 28"/>
          <p:cNvGrpSpPr/>
          <p:nvPr/>
        </p:nvGrpSpPr>
        <p:grpSpPr>
          <a:xfrm>
            <a:off x="20534250" y="8277269"/>
            <a:ext cx="3665377" cy="4781913"/>
            <a:chOff x="0" y="0"/>
            <a:chExt cx="3665375" cy="4781911"/>
          </a:xfrm>
        </p:grpSpPr>
        <p:sp>
          <p:nvSpPr>
            <p:cNvPr id="730" name="Rectangle"/>
            <p:cNvSpPr/>
            <p:nvPr/>
          </p:nvSpPr>
          <p:spPr>
            <a:xfrm>
              <a:off x="0" y="0"/>
              <a:ext cx="3665376" cy="4781912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31" name="En tant que……"/>
            <p:cNvSpPr txBox="1"/>
            <p:nvPr/>
          </p:nvSpPr>
          <p:spPr>
            <a:xfrm>
              <a:off x="0" y="0"/>
              <a:ext cx="3665376" cy="22032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En tant que…</a:t>
              </a:r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Je veux ...</a:t>
              </a:r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Pour ...</a:t>
              </a:r>
            </a:p>
          </p:txBody>
        </p:sp>
      </p:grpSp>
      <p:grpSp>
        <p:nvGrpSpPr>
          <p:cNvPr id="735" name="Rectangle 29"/>
          <p:cNvGrpSpPr/>
          <p:nvPr/>
        </p:nvGrpSpPr>
        <p:grpSpPr>
          <a:xfrm>
            <a:off x="12345445" y="8277269"/>
            <a:ext cx="3750683" cy="4781913"/>
            <a:chOff x="0" y="0"/>
            <a:chExt cx="3750681" cy="4781911"/>
          </a:xfrm>
        </p:grpSpPr>
        <p:sp>
          <p:nvSpPr>
            <p:cNvPr id="733" name="Rectangle"/>
            <p:cNvSpPr/>
            <p:nvPr/>
          </p:nvSpPr>
          <p:spPr>
            <a:xfrm>
              <a:off x="0" y="0"/>
              <a:ext cx="3750682" cy="478191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34" name="En tant que……"/>
            <p:cNvSpPr txBox="1"/>
            <p:nvPr/>
          </p:nvSpPr>
          <p:spPr>
            <a:xfrm>
              <a:off x="0" y="0"/>
              <a:ext cx="3750682" cy="22032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En tant que…</a:t>
              </a:r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Je veux ...</a:t>
              </a:r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Pour ...</a:t>
              </a:r>
            </a:p>
          </p:txBody>
        </p:sp>
      </p:grpSp>
      <p:grpSp>
        <p:nvGrpSpPr>
          <p:cNvPr id="738" name="Rectangle 30"/>
          <p:cNvGrpSpPr/>
          <p:nvPr/>
        </p:nvGrpSpPr>
        <p:grpSpPr>
          <a:xfrm>
            <a:off x="4196195" y="8277269"/>
            <a:ext cx="3687699" cy="4781913"/>
            <a:chOff x="0" y="0"/>
            <a:chExt cx="3687698" cy="4781911"/>
          </a:xfrm>
        </p:grpSpPr>
        <p:sp>
          <p:nvSpPr>
            <p:cNvPr id="736" name="Rectangle"/>
            <p:cNvSpPr/>
            <p:nvPr/>
          </p:nvSpPr>
          <p:spPr>
            <a:xfrm>
              <a:off x="-1" y="0"/>
              <a:ext cx="3687700" cy="478191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37" name="En tant que……"/>
            <p:cNvSpPr txBox="1"/>
            <p:nvPr/>
          </p:nvSpPr>
          <p:spPr>
            <a:xfrm>
              <a:off x="-1" y="0"/>
              <a:ext cx="3687700" cy="22032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En tant que…</a:t>
              </a:r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Je veux ...</a:t>
              </a:r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ctr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Pour ...</a:t>
              </a:r>
            </a:p>
          </p:txBody>
        </p:sp>
      </p:grp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Title 1"/>
          <p:cNvSpPr txBox="1">
            <a:spLocks noGrp="1"/>
          </p:cNvSpPr>
          <p:nvPr>
            <p:ph type="title"/>
          </p:nvPr>
        </p:nvSpPr>
        <p:spPr>
          <a:xfrm>
            <a:off x="-2" y="0"/>
            <a:ext cx="24523818" cy="1080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ARCOURS"/>
          <p:cNvSpPr txBox="1"/>
          <p:nvPr/>
        </p:nvSpPr>
        <p:spPr>
          <a:xfrm>
            <a:off x="-1825089" y="3085792"/>
            <a:ext cx="27943591" cy="6697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sz="377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PARCOURS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PARCOURS"/>
          <p:cNvSpPr txBox="1"/>
          <p:nvPr/>
        </p:nvSpPr>
        <p:spPr>
          <a:xfrm>
            <a:off x="-1825089" y="3085792"/>
            <a:ext cx="27943591" cy="6697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sz="377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PARCOURS</a:t>
            </a:r>
          </a:p>
        </p:txBody>
      </p:sp>
      <p:sp>
        <p:nvSpPr>
          <p:cNvPr id="745" name="CLIENT"/>
          <p:cNvSpPr txBox="1"/>
          <p:nvPr/>
        </p:nvSpPr>
        <p:spPr>
          <a:xfrm>
            <a:off x="-1698089" y="5879792"/>
            <a:ext cx="27943591" cy="6697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sz="37700" b="1">
                <a:solidFill>
                  <a:schemeClr val="accent5">
                    <a:satOff val="-3547"/>
                    <a:lumOff val="-10352"/>
                  </a:schemeClr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CLIENT</a:t>
            </a: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Paper.Paper_Tools.23.PNG" descr="Paper.Paper_Tools.2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7" y="-3656998"/>
            <a:ext cx="24048573" cy="18034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748" name="google-maps (1).png" descr="google-maps (1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7" y="8872162"/>
            <a:ext cx="1395084" cy="1395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9" name="google-maps (1).png" descr="google-maps (1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5152" y="6032114"/>
            <a:ext cx="1395085" cy="13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0" name="google-maps (1).png" descr="google-maps (1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7598" y="6160458"/>
            <a:ext cx="1395084" cy="1395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51" name="google-maps.png" descr="google-map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287" y="5001064"/>
            <a:ext cx="1395084" cy="1395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52" name="google-maps.png" descr="google-map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721" y="5334572"/>
            <a:ext cx="1395084" cy="13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3" name="google-maps.png" descr="google-map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5562" y="3965033"/>
            <a:ext cx="1395085" cy="1395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google-maps.png" descr="google-map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4923" y="4637030"/>
            <a:ext cx="1395085" cy="13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5" name="maps-and-flags.png" descr="maps-and-flags.png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175" y="7257343"/>
            <a:ext cx="1129954" cy="1211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6" name="maps-and-flags.png" descr="maps-and-flags.png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3417" y="2392477"/>
            <a:ext cx="1129953" cy="1211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7" name="maps-and-flags.png" descr="maps-and-flags.png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6886" y="1180737"/>
            <a:ext cx="1129953" cy="1211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itle 3"/>
          <p:cNvSpPr txBox="1">
            <a:spLocks noGrp="1"/>
          </p:cNvSpPr>
          <p:nvPr>
            <p:ph type="ctrTitle"/>
          </p:nvPr>
        </p:nvSpPr>
        <p:spPr>
          <a:xfrm>
            <a:off x="2286000" y="644525"/>
            <a:ext cx="20284282" cy="9652101"/>
          </a:xfrm>
          <a:prstGeom prst="rect">
            <a:avLst/>
          </a:prstGeom>
        </p:spPr>
        <p:txBody>
          <a:bodyPr/>
          <a:lstStyle/>
          <a:p>
            <a:pPr defTabSz="1627632">
              <a:defRPr sz="9612"/>
            </a:pPr>
            <a:r>
              <a:t>PERSONA</a:t>
            </a:r>
            <a:br/>
            <a:r>
              <a:t>+</a:t>
            </a:r>
            <a:br/>
            <a:r>
              <a:t>Empathy map</a:t>
            </a:r>
          </a:p>
          <a:p>
            <a:pPr defTabSz="1627632">
              <a:defRPr sz="9612"/>
            </a:pPr>
            <a:r>
              <a:t>+</a:t>
            </a:r>
          </a:p>
          <a:p>
            <a:pPr defTabSz="1627632">
              <a:defRPr sz="9612"/>
            </a:pPr>
            <a:r>
              <a:t>USER STORY (EPIC Pain point problème)</a:t>
            </a:r>
          </a:p>
          <a:p>
            <a:pPr defTabSz="1627632">
              <a:defRPr sz="9612"/>
            </a:pPr>
            <a:r>
              <a:t>+</a:t>
            </a:r>
          </a:p>
          <a:p>
            <a:pPr defTabSz="1627632">
              <a:defRPr sz="9612"/>
            </a:pPr>
            <a:r>
              <a:t>Parcours client (customer journey)</a:t>
            </a:r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Paper.Paper_Tools.24.PNG" descr="Paper.Paper_Tools.2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673801"/>
            <a:ext cx="24384001" cy="18285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60" name="google-maps (1).png" descr="google-maps (1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3369" y="9480967"/>
            <a:ext cx="1395085" cy="13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61" name="google-maps (1).png" descr="google-maps (1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8351" y="7771541"/>
            <a:ext cx="1395084" cy="13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62" name="google-maps (1).png" descr="google-maps (1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8916" y="2392477"/>
            <a:ext cx="1395084" cy="13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63" name="google-maps.png" descr="google-map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256" y="4918266"/>
            <a:ext cx="1395085" cy="1395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4" name="google-maps.png" descr="google-map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159" y="4548478"/>
            <a:ext cx="1395085" cy="1395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5" name="google-maps.png" descr="google-map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9759" y="4820375"/>
            <a:ext cx="1395085" cy="1395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6" name="google-maps.png" descr="google-map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4017" y="4548478"/>
            <a:ext cx="1395085" cy="1395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7" name="maps-and-flags.png" descr="maps-and-flags.png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294" y="7660423"/>
            <a:ext cx="1129953" cy="1211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8" name="maps-and-flags.png" descr="maps-and-flags.png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716" y="5517916"/>
            <a:ext cx="1129953" cy="1211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9" name="maps-and-flags.png" descr="maps-and-flags.png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2896" y="2746987"/>
            <a:ext cx="1129953" cy="1211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Line"/>
          <p:cNvSpPr/>
          <p:nvPr/>
        </p:nvSpPr>
        <p:spPr>
          <a:xfrm flipV="1">
            <a:off x="5339140" y="5668870"/>
            <a:ext cx="1" cy="5564281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772" name="Line"/>
          <p:cNvSpPr/>
          <p:nvPr/>
        </p:nvSpPr>
        <p:spPr>
          <a:xfrm flipV="1">
            <a:off x="7612440" y="7499523"/>
            <a:ext cx="1" cy="3860628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773" name="Line"/>
          <p:cNvSpPr/>
          <p:nvPr/>
        </p:nvSpPr>
        <p:spPr>
          <a:xfrm flipV="1">
            <a:off x="9898440" y="5922870"/>
            <a:ext cx="1" cy="5564281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774" name="Line"/>
          <p:cNvSpPr/>
          <p:nvPr/>
        </p:nvSpPr>
        <p:spPr>
          <a:xfrm flipV="1">
            <a:off x="3065839" y="8820149"/>
            <a:ext cx="1" cy="2286001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775" name="Line"/>
          <p:cNvSpPr/>
          <p:nvPr/>
        </p:nvSpPr>
        <p:spPr>
          <a:xfrm flipV="1">
            <a:off x="12184441" y="8451010"/>
            <a:ext cx="1" cy="2782141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776" name="Line"/>
          <p:cNvSpPr/>
          <p:nvPr/>
        </p:nvSpPr>
        <p:spPr>
          <a:xfrm flipV="1">
            <a:off x="14457740" y="5795870"/>
            <a:ext cx="1" cy="5564281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777" name="Line"/>
          <p:cNvSpPr/>
          <p:nvPr/>
        </p:nvSpPr>
        <p:spPr>
          <a:xfrm flipV="1">
            <a:off x="16743740" y="9201149"/>
            <a:ext cx="1" cy="2286001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778" name="Line"/>
          <p:cNvSpPr/>
          <p:nvPr/>
        </p:nvSpPr>
        <p:spPr>
          <a:xfrm flipV="1">
            <a:off x="19029740" y="7169149"/>
            <a:ext cx="1" cy="4064001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779" name="Line"/>
          <p:cNvSpPr/>
          <p:nvPr/>
        </p:nvSpPr>
        <p:spPr>
          <a:xfrm flipV="1">
            <a:off x="21315740" y="3638895"/>
            <a:ext cx="1" cy="7721256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780" name="Cloud"/>
          <p:cNvSpPr/>
          <p:nvPr/>
        </p:nvSpPr>
        <p:spPr>
          <a:xfrm flipH="1">
            <a:off x="18078557" y="5507454"/>
            <a:ext cx="1953168" cy="1177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80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FDCB56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781" name="Quote Bubble"/>
          <p:cNvSpPr/>
          <p:nvPr/>
        </p:nvSpPr>
        <p:spPr>
          <a:xfrm rot="20355773" flipH="1">
            <a:off x="1101609" y="2395178"/>
            <a:ext cx="3599311" cy="3522269"/>
          </a:xfrm>
          <a:prstGeom prst="wedgeEllipseCallout">
            <a:avLst>
              <a:gd name="adj1" fmla="val -49379"/>
              <a:gd name="adj2" fmla="val 60154"/>
            </a:avLst>
          </a:prstGeom>
          <a:solidFill>
            <a:srgbClr val="E42832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782" name="Rounded Rectangle"/>
          <p:cNvSpPr/>
          <p:nvPr/>
        </p:nvSpPr>
        <p:spPr>
          <a:xfrm>
            <a:off x="15696409" y="7499522"/>
            <a:ext cx="2043862" cy="1177090"/>
          </a:xfrm>
          <a:prstGeom prst="roundRect">
            <a:avLst>
              <a:gd name="adj" fmla="val 15000"/>
            </a:avLst>
          </a:prstGeom>
          <a:solidFill>
            <a:srgbClr val="FF5792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pic>
        <p:nvPicPr>
          <p:cNvPr id="783" name="settings-1.png" descr="settings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577" y="6096000"/>
            <a:ext cx="1053534" cy="1053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784" name="teamwork.png" descr="teamwor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4840" y="6547811"/>
            <a:ext cx="12700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785" name="Quote Bubble"/>
          <p:cNvSpPr/>
          <p:nvPr/>
        </p:nvSpPr>
        <p:spPr>
          <a:xfrm>
            <a:off x="14432340" y="3140387"/>
            <a:ext cx="2148851" cy="2074368"/>
          </a:xfrm>
          <a:prstGeom prst="wedgeEllipseCallout">
            <a:avLst>
              <a:gd name="adj1" fmla="val -49385"/>
              <a:gd name="adj2" fmla="val 60200"/>
            </a:avLst>
          </a:prstGeom>
          <a:solidFill>
            <a:srgbClr val="8ABE5E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786" name="Quote Bubble"/>
          <p:cNvSpPr/>
          <p:nvPr/>
        </p:nvSpPr>
        <p:spPr>
          <a:xfrm>
            <a:off x="21290340" y="854387"/>
            <a:ext cx="2148851" cy="2074368"/>
          </a:xfrm>
          <a:prstGeom prst="wedgeEllipseCallout">
            <a:avLst>
              <a:gd name="adj1" fmla="val -49385"/>
              <a:gd name="adj2" fmla="val 60200"/>
            </a:avLst>
          </a:prstGeom>
          <a:solidFill>
            <a:srgbClr val="84D2D7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pic>
        <p:nvPicPr>
          <p:cNvPr id="787" name="shopping-bag.png" descr="shopping-ba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239" y="7308010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8" name="team.png" descr="tea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440" y="4156388"/>
            <a:ext cx="12700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789" name="TimeLine"/>
          <p:cNvSpPr txBox="1"/>
          <p:nvPr/>
        </p:nvSpPr>
        <p:spPr>
          <a:xfrm>
            <a:off x="-1" y="44449"/>
            <a:ext cx="2206080" cy="7239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3400"/>
              </a:spcBef>
              <a:defRPr b="1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TimeLine</a:t>
            </a:r>
          </a:p>
        </p:txBody>
      </p:sp>
      <p:sp>
        <p:nvSpPr>
          <p:cNvPr id="790" name="…"/>
          <p:cNvSpPr txBox="1"/>
          <p:nvPr/>
        </p:nvSpPr>
        <p:spPr>
          <a:xfrm>
            <a:off x="18587076" y="13017500"/>
            <a:ext cx="432991" cy="6477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3400"/>
              </a:spcBef>
              <a:defRPr sz="3200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…</a:t>
            </a:r>
          </a:p>
        </p:txBody>
      </p:sp>
      <p:sp>
        <p:nvSpPr>
          <p:cNvPr id="791" name="Line"/>
          <p:cNvSpPr/>
          <p:nvPr/>
        </p:nvSpPr>
        <p:spPr>
          <a:xfrm>
            <a:off x="1439627" y="11265199"/>
            <a:ext cx="19679536" cy="1"/>
          </a:xfrm>
          <a:prstGeom prst="line">
            <a:avLst/>
          </a:prstGeom>
          <a:ln w="1016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792" name="Circle"/>
          <p:cNvSpPr/>
          <p:nvPr/>
        </p:nvSpPr>
        <p:spPr>
          <a:xfrm>
            <a:off x="11742725" y="10845800"/>
            <a:ext cx="838801" cy="838800"/>
          </a:xfrm>
          <a:prstGeom prst="ellipse">
            <a:avLst/>
          </a:prstGeom>
          <a:solidFill>
            <a:srgbClr val="94D9F6"/>
          </a:solidFill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8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793" name="Circle"/>
          <p:cNvSpPr/>
          <p:nvPr/>
        </p:nvSpPr>
        <p:spPr>
          <a:xfrm>
            <a:off x="9471406" y="10845800"/>
            <a:ext cx="838801" cy="838800"/>
          </a:xfrm>
          <a:prstGeom prst="ellipse">
            <a:avLst/>
          </a:prstGeom>
          <a:solidFill>
            <a:srgbClr val="94D9F6"/>
          </a:solidFill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8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794" name="Circle"/>
          <p:cNvSpPr/>
          <p:nvPr/>
        </p:nvSpPr>
        <p:spPr>
          <a:xfrm>
            <a:off x="16285362" y="10845800"/>
            <a:ext cx="838801" cy="838800"/>
          </a:xfrm>
          <a:prstGeom prst="ellipse">
            <a:avLst/>
          </a:prstGeom>
          <a:solidFill>
            <a:srgbClr val="94D9F6"/>
          </a:solidFill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8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795" name="Circle"/>
          <p:cNvSpPr/>
          <p:nvPr/>
        </p:nvSpPr>
        <p:spPr>
          <a:xfrm>
            <a:off x="14014043" y="10845800"/>
            <a:ext cx="838801" cy="838800"/>
          </a:xfrm>
          <a:prstGeom prst="ellipse">
            <a:avLst/>
          </a:prstGeom>
          <a:solidFill>
            <a:srgbClr val="94D9F6"/>
          </a:solidFill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8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796" name="Circle"/>
          <p:cNvSpPr/>
          <p:nvPr/>
        </p:nvSpPr>
        <p:spPr>
          <a:xfrm>
            <a:off x="4928768" y="10845800"/>
            <a:ext cx="838801" cy="838800"/>
          </a:xfrm>
          <a:prstGeom prst="ellipse">
            <a:avLst/>
          </a:prstGeom>
          <a:solidFill>
            <a:srgbClr val="94D9F6"/>
          </a:solidFill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8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797" name="Circle"/>
          <p:cNvSpPr/>
          <p:nvPr/>
        </p:nvSpPr>
        <p:spPr>
          <a:xfrm>
            <a:off x="2657450" y="10845800"/>
            <a:ext cx="838800" cy="838800"/>
          </a:xfrm>
          <a:prstGeom prst="ellipse">
            <a:avLst/>
          </a:prstGeom>
          <a:solidFill>
            <a:srgbClr val="94D9F6"/>
          </a:solidFill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8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798" name="Circle"/>
          <p:cNvSpPr/>
          <p:nvPr/>
        </p:nvSpPr>
        <p:spPr>
          <a:xfrm>
            <a:off x="18556679" y="10845800"/>
            <a:ext cx="838801" cy="838800"/>
          </a:xfrm>
          <a:prstGeom prst="ellipse">
            <a:avLst/>
          </a:prstGeom>
          <a:solidFill>
            <a:srgbClr val="94D9F6"/>
          </a:solidFill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8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799" name="Circle"/>
          <p:cNvSpPr/>
          <p:nvPr/>
        </p:nvSpPr>
        <p:spPr>
          <a:xfrm>
            <a:off x="7200087" y="10845800"/>
            <a:ext cx="838801" cy="838800"/>
          </a:xfrm>
          <a:prstGeom prst="ellipse">
            <a:avLst/>
          </a:prstGeom>
          <a:solidFill>
            <a:srgbClr val="94D9F6"/>
          </a:solidFill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8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00" name="Circle"/>
          <p:cNvSpPr/>
          <p:nvPr/>
        </p:nvSpPr>
        <p:spPr>
          <a:xfrm>
            <a:off x="20828000" y="10845800"/>
            <a:ext cx="838800" cy="838800"/>
          </a:xfrm>
          <a:prstGeom prst="ellipse">
            <a:avLst/>
          </a:prstGeom>
          <a:solidFill>
            <a:srgbClr val="94D9F6"/>
          </a:solidFill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8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01" name="1999  2005  2007  2009  2011  2012  2013  2017  2019"/>
          <p:cNvSpPr txBox="1"/>
          <p:nvPr/>
        </p:nvSpPr>
        <p:spPr>
          <a:xfrm>
            <a:off x="2265540" y="12025364"/>
            <a:ext cx="19561380" cy="7239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766799">
              <a:spcBef>
                <a:spcPts val="3400"/>
              </a:spcBef>
              <a:defRPr b="1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1999		2005		2007		2009		2011		2012		2013		2017		2019</a:t>
            </a:r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Line"/>
          <p:cNvSpPr/>
          <p:nvPr/>
        </p:nvSpPr>
        <p:spPr>
          <a:xfrm flipV="1">
            <a:off x="5339139" y="6091863"/>
            <a:ext cx="1" cy="5141288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04" name="Line"/>
          <p:cNvSpPr/>
          <p:nvPr/>
        </p:nvSpPr>
        <p:spPr>
          <a:xfrm flipV="1">
            <a:off x="7612439" y="3011448"/>
            <a:ext cx="1" cy="8348703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05" name="Line"/>
          <p:cNvSpPr/>
          <p:nvPr/>
        </p:nvSpPr>
        <p:spPr>
          <a:xfrm flipV="1">
            <a:off x="9898440" y="5922870"/>
            <a:ext cx="1" cy="5564281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06" name="Line"/>
          <p:cNvSpPr/>
          <p:nvPr/>
        </p:nvSpPr>
        <p:spPr>
          <a:xfrm flipV="1">
            <a:off x="3065839" y="8124031"/>
            <a:ext cx="1" cy="2982119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07" name="Line"/>
          <p:cNvSpPr/>
          <p:nvPr/>
        </p:nvSpPr>
        <p:spPr>
          <a:xfrm flipV="1">
            <a:off x="12184440" y="8433106"/>
            <a:ext cx="1" cy="2800045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08" name="Line"/>
          <p:cNvSpPr/>
          <p:nvPr/>
        </p:nvSpPr>
        <p:spPr>
          <a:xfrm flipH="1" flipV="1">
            <a:off x="14409147" y="8306106"/>
            <a:ext cx="48594" cy="3054045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09" name="Line"/>
          <p:cNvSpPr/>
          <p:nvPr/>
        </p:nvSpPr>
        <p:spPr>
          <a:xfrm flipH="1" flipV="1">
            <a:off x="16665784" y="2884448"/>
            <a:ext cx="77957" cy="8602703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10" name="Line"/>
          <p:cNvSpPr/>
          <p:nvPr/>
        </p:nvSpPr>
        <p:spPr>
          <a:xfrm flipV="1">
            <a:off x="19029741" y="7834425"/>
            <a:ext cx="1" cy="3398725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11" name="Line"/>
          <p:cNvSpPr/>
          <p:nvPr/>
        </p:nvSpPr>
        <p:spPr>
          <a:xfrm flipV="1">
            <a:off x="21315740" y="4550985"/>
            <a:ext cx="1" cy="6809167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12" name="Customer Journey"/>
          <p:cNvSpPr txBox="1"/>
          <p:nvPr/>
        </p:nvSpPr>
        <p:spPr>
          <a:xfrm>
            <a:off x="-1" y="82549"/>
            <a:ext cx="3767734" cy="6477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3400"/>
              </a:spcBef>
              <a:defRPr sz="3200" b="1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Customer Journey</a:t>
            </a:r>
          </a:p>
        </p:txBody>
      </p:sp>
      <p:sp>
        <p:nvSpPr>
          <p:cNvPr id="813" name="Line"/>
          <p:cNvSpPr/>
          <p:nvPr/>
        </p:nvSpPr>
        <p:spPr>
          <a:xfrm>
            <a:off x="1439626" y="11265199"/>
            <a:ext cx="21504747" cy="1"/>
          </a:xfrm>
          <a:prstGeom prst="line">
            <a:avLst/>
          </a:prstGeom>
          <a:ln w="1016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14" name="Circle"/>
          <p:cNvSpPr/>
          <p:nvPr/>
        </p:nvSpPr>
        <p:spPr>
          <a:xfrm>
            <a:off x="11742725" y="10845800"/>
            <a:ext cx="838801" cy="838800"/>
          </a:xfrm>
          <a:prstGeom prst="ellipse">
            <a:avLst/>
          </a:prstGeom>
          <a:solidFill>
            <a:srgbClr val="005493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6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15" name="Circle"/>
          <p:cNvSpPr/>
          <p:nvPr/>
        </p:nvSpPr>
        <p:spPr>
          <a:xfrm>
            <a:off x="9471406" y="10845800"/>
            <a:ext cx="838801" cy="838800"/>
          </a:xfrm>
          <a:prstGeom prst="ellipse">
            <a:avLst/>
          </a:prstGeom>
          <a:solidFill>
            <a:srgbClr val="94D9F6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6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16" name="Circle"/>
          <p:cNvSpPr/>
          <p:nvPr/>
        </p:nvSpPr>
        <p:spPr>
          <a:xfrm>
            <a:off x="16298062" y="10845800"/>
            <a:ext cx="838801" cy="838800"/>
          </a:xfrm>
          <a:prstGeom prst="ellipse">
            <a:avLst/>
          </a:prstGeom>
          <a:solidFill>
            <a:srgbClr val="00365F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6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17" name="Circle"/>
          <p:cNvSpPr/>
          <p:nvPr/>
        </p:nvSpPr>
        <p:spPr>
          <a:xfrm>
            <a:off x="14014043" y="10845800"/>
            <a:ext cx="838801" cy="838800"/>
          </a:xfrm>
          <a:prstGeom prst="ellipse">
            <a:avLst/>
          </a:prstGeom>
          <a:solidFill>
            <a:srgbClr val="004275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6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18" name="Circle"/>
          <p:cNvSpPr/>
          <p:nvPr/>
        </p:nvSpPr>
        <p:spPr>
          <a:xfrm>
            <a:off x="4928768" y="10845800"/>
            <a:ext cx="838801" cy="838800"/>
          </a:xfrm>
          <a:prstGeom prst="ellipse">
            <a:avLst/>
          </a:prstGeom>
          <a:solidFill>
            <a:srgbClr val="34A5DA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6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19" name="Circle"/>
          <p:cNvSpPr/>
          <p:nvPr/>
        </p:nvSpPr>
        <p:spPr>
          <a:xfrm>
            <a:off x="2657449" y="10845800"/>
            <a:ext cx="838801" cy="838800"/>
          </a:xfrm>
          <a:prstGeom prst="ellipse">
            <a:avLst/>
          </a:prstGeom>
          <a:solidFill>
            <a:srgbClr val="94D9F6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6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20" name="Circle"/>
          <p:cNvSpPr/>
          <p:nvPr/>
        </p:nvSpPr>
        <p:spPr>
          <a:xfrm>
            <a:off x="18582079" y="10845800"/>
            <a:ext cx="838801" cy="838800"/>
          </a:xfrm>
          <a:prstGeom prst="ellipse">
            <a:avLst/>
          </a:prstGeom>
          <a:solidFill>
            <a:srgbClr val="FF2600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6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21" name="Circle"/>
          <p:cNvSpPr/>
          <p:nvPr/>
        </p:nvSpPr>
        <p:spPr>
          <a:xfrm>
            <a:off x="7200087" y="10845800"/>
            <a:ext cx="838801" cy="838800"/>
          </a:xfrm>
          <a:prstGeom prst="ellipse">
            <a:avLst/>
          </a:prstGeom>
          <a:solidFill>
            <a:srgbClr val="18679A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6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22" name="Circle"/>
          <p:cNvSpPr/>
          <p:nvPr/>
        </p:nvSpPr>
        <p:spPr>
          <a:xfrm>
            <a:off x="20878800" y="10845800"/>
            <a:ext cx="838800" cy="838800"/>
          </a:xfrm>
          <a:prstGeom prst="ellipse">
            <a:avLst/>
          </a:prstGeom>
          <a:solidFill>
            <a:srgbClr val="FF2600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6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23" name="Callout"/>
          <p:cNvSpPr/>
          <p:nvPr/>
        </p:nvSpPr>
        <p:spPr>
          <a:xfrm>
            <a:off x="276385" y="5426388"/>
            <a:ext cx="3742533" cy="3236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5" y="0"/>
                </a:moveTo>
                <a:cubicBezTo>
                  <a:pt x="746" y="0"/>
                  <a:pt x="0" y="863"/>
                  <a:pt x="0" y="1926"/>
                </a:cubicBezTo>
                <a:lnTo>
                  <a:pt x="0" y="14201"/>
                </a:lnTo>
                <a:cubicBezTo>
                  <a:pt x="0" y="15264"/>
                  <a:pt x="746" y="16127"/>
                  <a:pt x="1665" y="16127"/>
                </a:cubicBezTo>
                <a:lnTo>
                  <a:pt x="14660" y="16127"/>
                </a:lnTo>
                <a:lnTo>
                  <a:pt x="16048" y="21600"/>
                </a:lnTo>
                <a:lnTo>
                  <a:pt x="17433" y="16127"/>
                </a:lnTo>
                <a:lnTo>
                  <a:pt x="19935" y="16127"/>
                </a:lnTo>
                <a:cubicBezTo>
                  <a:pt x="20854" y="16127"/>
                  <a:pt x="21600" y="15264"/>
                  <a:pt x="21600" y="14201"/>
                </a:cubicBezTo>
                <a:lnTo>
                  <a:pt x="21600" y="1926"/>
                </a:lnTo>
                <a:cubicBezTo>
                  <a:pt x="21600" y="863"/>
                  <a:pt x="20854" y="0"/>
                  <a:pt x="19935" y="0"/>
                </a:cubicBezTo>
                <a:lnTo>
                  <a:pt x="1665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z="3200" spc="-12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24" name="Callout"/>
          <p:cNvSpPr/>
          <p:nvPr/>
        </p:nvSpPr>
        <p:spPr>
          <a:xfrm>
            <a:off x="2054899" y="2775659"/>
            <a:ext cx="4908154" cy="3382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0" y="0"/>
                </a:moveTo>
                <a:cubicBezTo>
                  <a:pt x="569" y="0"/>
                  <a:pt x="0" y="825"/>
                  <a:pt x="0" y="1842"/>
                </a:cubicBezTo>
                <a:lnTo>
                  <a:pt x="0" y="13585"/>
                </a:lnTo>
                <a:cubicBezTo>
                  <a:pt x="0" y="14602"/>
                  <a:pt x="569" y="15427"/>
                  <a:pt x="1270" y="15427"/>
                </a:cubicBezTo>
                <a:lnTo>
                  <a:pt x="13402" y="15427"/>
                </a:lnTo>
                <a:lnTo>
                  <a:pt x="14458" y="21600"/>
                </a:lnTo>
                <a:lnTo>
                  <a:pt x="15515" y="15427"/>
                </a:lnTo>
                <a:lnTo>
                  <a:pt x="20330" y="15427"/>
                </a:lnTo>
                <a:cubicBezTo>
                  <a:pt x="21031" y="15427"/>
                  <a:pt x="21600" y="14602"/>
                  <a:pt x="21600" y="13585"/>
                </a:cubicBezTo>
                <a:lnTo>
                  <a:pt x="21600" y="1842"/>
                </a:lnTo>
                <a:cubicBezTo>
                  <a:pt x="21600" y="825"/>
                  <a:pt x="21031" y="0"/>
                  <a:pt x="20330" y="0"/>
                </a:cubicBezTo>
                <a:lnTo>
                  <a:pt x="1270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12700">
              <a:lnSpc>
                <a:spcPct val="70000"/>
              </a:lnSpc>
              <a:defRPr sz="3200" spc="-12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 b="1" spc="-144"/>
          </a:p>
        </p:txBody>
      </p:sp>
      <p:sp>
        <p:nvSpPr>
          <p:cNvPr id="825" name="Callout"/>
          <p:cNvSpPr/>
          <p:nvPr/>
        </p:nvSpPr>
        <p:spPr>
          <a:xfrm>
            <a:off x="6790114" y="145631"/>
            <a:ext cx="4575573" cy="3130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2" y="0"/>
                </a:moveTo>
                <a:cubicBezTo>
                  <a:pt x="610" y="0"/>
                  <a:pt x="0" y="892"/>
                  <a:pt x="0" y="1991"/>
                </a:cubicBezTo>
                <a:lnTo>
                  <a:pt x="0" y="14678"/>
                </a:lnTo>
                <a:cubicBezTo>
                  <a:pt x="0" y="15777"/>
                  <a:pt x="610" y="16669"/>
                  <a:pt x="1362" y="16669"/>
                </a:cubicBezTo>
                <a:lnTo>
                  <a:pt x="2675" y="16669"/>
                </a:lnTo>
                <a:lnTo>
                  <a:pt x="3811" y="21600"/>
                </a:lnTo>
                <a:lnTo>
                  <a:pt x="4944" y="16669"/>
                </a:lnTo>
                <a:lnTo>
                  <a:pt x="20240" y="16669"/>
                </a:lnTo>
                <a:cubicBezTo>
                  <a:pt x="20992" y="16669"/>
                  <a:pt x="21600" y="15777"/>
                  <a:pt x="21600" y="14678"/>
                </a:cubicBezTo>
                <a:lnTo>
                  <a:pt x="21600" y="1991"/>
                </a:lnTo>
                <a:cubicBezTo>
                  <a:pt x="21600" y="892"/>
                  <a:pt x="20992" y="0"/>
                  <a:pt x="20240" y="0"/>
                </a:cubicBezTo>
                <a:lnTo>
                  <a:pt x="1362" y="0"/>
                </a:lnTo>
                <a:close/>
              </a:path>
            </a:pathLst>
          </a:custGeom>
          <a:solidFill>
            <a:srgbClr val="DDDDDD">
              <a:alpha val="88168"/>
            </a:srgbClr>
          </a:solidFill>
          <a:ln w="25400">
            <a:solidFill>
              <a:srgbClr val="000000">
                <a:alpha val="88168"/>
              </a:srgbClr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z="3200" spc="-12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26" name="Callout"/>
          <p:cNvSpPr/>
          <p:nvPr/>
        </p:nvSpPr>
        <p:spPr>
          <a:xfrm>
            <a:off x="9090666" y="2775659"/>
            <a:ext cx="3855642" cy="3130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16" y="0"/>
                </a:moveTo>
                <a:cubicBezTo>
                  <a:pt x="724" y="0"/>
                  <a:pt x="0" y="892"/>
                  <a:pt x="0" y="1991"/>
                </a:cubicBezTo>
                <a:lnTo>
                  <a:pt x="0" y="14678"/>
                </a:lnTo>
                <a:cubicBezTo>
                  <a:pt x="0" y="15777"/>
                  <a:pt x="724" y="16669"/>
                  <a:pt x="1616" y="16669"/>
                </a:cubicBezTo>
                <a:lnTo>
                  <a:pt x="3175" y="16669"/>
                </a:lnTo>
                <a:lnTo>
                  <a:pt x="4522" y="21600"/>
                </a:lnTo>
                <a:lnTo>
                  <a:pt x="5867" y="16669"/>
                </a:lnTo>
                <a:lnTo>
                  <a:pt x="19984" y="16669"/>
                </a:lnTo>
                <a:cubicBezTo>
                  <a:pt x="20876" y="16669"/>
                  <a:pt x="21600" y="15777"/>
                  <a:pt x="21600" y="14678"/>
                </a:cubicBezTo>
                <a:lnTo>
                  <a:pt x="21600" y="1991"/>
                </a:lnTo>
                <a:cubicBezTo>
                  <a:pt x="21600" y="892"/>
                  <a:pt x="20876" y="0"/>
                  <a:pt x="19984" y="0"/>
                </a:cubicBezTo>
                <a:lnTo>
                  <a:pt x="1616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defTabSz="825500">
              <a:lnSpc>
                <a:spcPct val="70000"/>
              </a:lnSpc>
              <a:defRPr sz="3200" spc="-12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27" name="Callout"/>
          <p:cNvSpPr/>
          <p:nvPr/>
        </p:nvSpPr>
        <p:spPr>
          <a:xfrm>
            <a:off x="10226268" y="5553388"/>
            <a:ext cx="3146426" cy="3232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1" y="0"/>
                </a:moveTo>
                <a:cubicBezTo>
                  <a:pt x="887" y="0"/>
                  <a:pt x="0" y="864"/>
                  <a:pt x="0" y="1928"/>
                </a:cubicBezTo>
                <a:lnTo>
                  <a:pt x="0" y="14217"/>
                </a:lnTo>
                <a:cubicBezTo>
                  <a:pt x="0" y="15281"/>
                  <a:pt x="887" y="16145"/>
                  <a:pt x="1981" y="16145"/>
                </a:cubicBezTo>
                <a:lnTo>
                  <a:pt x="11863" y="16145"/>
                </a:lnTo>
                <a:lnTo>
                  <a:pt x="13511" y="21600"/>
                </a:lnTo>
                <a:lnTo>
                  <a:pt x="15162" y="16145"/>
                </a:lnTo>
                <a:lnTo>
                  <a:pt x="19619" y="16145"/>
                </a:lnTo>
                <a:cubicBezTo>
                  <a:pt x="20713" y="16145"/>
                  <a:pt x="21600" y="15281"/>
                  <a:pt x="21600" y="14217"/>
                </a:cubicBezTo>
                <a:lnTo>
                  <a:pt x="21600" y="1928"/>
                </a:lnTo>
                <a:cubicBezTo>
                  <a:pt x="21600" y="864"/>
                  <a:pt x="20713" y="0"/>
                  <a:pt x="19619" y="0"/>
                </a:cubicBezTo>
                <a:lnTo>
                  <a:pt x="1981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z="3200" spc="-12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28" name="Callout"/>
          <p:cNvSpPr/>
          <p:nvPr/>
        </p:nvSpPr>
        <p:spPr>
          <a:xfrm>
            <a:off x="13770353" y="5553388"/>
            <a:ext cx="3355182" cy="3183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7" y="0"/>
                </a:moveTo>
                <a:cubicBezTo>
                  <a:pt x="832" y="0"/>
                  <a:pt x="0" y="877"/>
                  <a:pt x="0" y="1958"/>
                </a:cubicBezTo>
                <a:lnTo>
                  <a:pt x="0" y="14437"/>
                </a:lnTo>
                <a:cubicBezTo>
                  <a:pt x="0" y="15517"/>
                  <a:pt x="832" y="16395"/>
                  <a:pt x="1857" y="16395"/>
                </a:cubicBezTo>
                <a:lnTo>
                  <a:pt x="2736" y="16395"/>
                </a:lnTo>
                <a:lnTo>
                  <a:pt x="4282" y="21600"/>
                </a:lnTo>
                <a:lnTo>
                  <a:pt x="5828" y="16395"/>
                </a:lnTo>
                <a:lnTo>
                  <a:pt x="19745" y="16395"/>
                </a:lnTo>
                <a:cubicBezTo>
                  <a:pt x="20770" y="16395"/>
                  <a:pt x="21600" y="15517"/>
                  <a:pt x="21600" y="14437"/>
                </a:cubicBezTo>
                <a:lnTo>
                  <a:pt x="21600" y="1958"/>
                </a:lnTo>
                <a:cubicBezTo>
                  <a:pt x="21600" y="877"/>
                  <a:pt x="20770" y="0"/>
                  <a:pt x="19745" y="0"/>
                </a:cubicBezTo>
                <a:lnTo>
                  <a:pt x="1857" y="0"/>
                </a:lnTo>
                <a:close/>
              </a:path>
            </a:pathLst>
          </a:custGeom>
          <a:solidFill>
            <a:srgbClr val="DDDDDD">
              <a:alpha val="91061"/>
            </a:srgbClr>
          </a:solidFill>
          <a:ln w="25400">
            <a:solidFill>
              <a:srgbClr val="000000">
                <a:alpha val="91061"/>
              </a:srgbClr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z="3200" spc="-12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 b="1" spc="-144"/>
          </a:p>
        </p:txBody>
      </p:sp>
      <p:sp>
        <p:nvSpPr>
          <p:cNvPr id="829" name="Callout"/>
          <p:cNvSpPr/>
          <p:nvPr/>
        </p:nvSpPr>
        <p:spPr>
          <a:xfrm>
            <a:off x="12971621" y="362179"/>
            <a:ext cx="4568826" cy="3251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4" y="0"/>
                </a:moveTo>
                <a:cubicBezTo>
                  <a:pt x="611" y="0"/>
                  <a:pt x="0" y="859"/>
                  <a:pt x="0" y="1916"/>
                </a:cubicBezTo>
                <a:lnTo>
                  <a:pt x="0" y="14132"/>
                </a:lnTo>
                <a:cubicBezTo>
                  <a:pt x="0" y="15190"/>
                  <a:pt x="611" y="16048"/>
                  <a:pt x="1364" y="16048"/>
                </a:cubicBezTo>
                <a:lnTo>
                  <a:pt x="16269" y="16048"/>
                </a:lnTo>
                <a:lnTo>
                  <a:pt x="17405" y="21600"/>
                </a:lnTo>
                <a:lnTo>
                  <a:pt x="18542" y="16048"/>
                </a:lnTo>
                <a:lnTo>
                  <a:pt x="20238" y="16048"/>
                </a:lnTo>
                <a:cubicBezTo>
                  <a:pt x="20991" y="16048"/>
                  <a:pt x="21600" y="15190"/>
                  <a:pt x="21600" y="14132"/>
                </a:cubicBezTo>
                <a:lnTo>
                  <a:pt x="21600" y="1916"/>
                </a:lnTo>
                <a:cubicBezTo>
                  <a:pt x="21600" y="859"/>
                  <a:pt x="20991" y="0"/>
                  <a:pt x="20238" y="0"/>
                </a:cubicBezTo>
                <a:lnTo>
                  <a:pt x="1364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z="3200" spc="-12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30" name="Callout"/>
          <p:cNvSpPr/>
          <p:nvPr/>
        </p:nvSpPr>
        <p:spPr>
          <a:xfrm>
            <a:off x="17268049" y="3434085"/>
            <a:ext cx="3493295" cy="4471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3741"/>
                  <a:pt x="0" y="8355"/>
                </a:cubicBezTo>
                <a:cubicBezTo>
                  <a:pt x="0" y="12515"/>
                  <a:pt x="3936" y="15955"/>
                  <a:pt x="9082" y="16593"/>
                </a:cubicBezTo>
                <a:lnTo>
                  <a:pt x="10768" y="21600"/>
                </a:lnTo>
                <a:lnTo>
                  <a:pt x="12454" y="16600"/>
                </a:lnTo>
                <a:cubicBezTo>
                  <a:pt x="17631" y="15983"/>
                  <a:pt x="21600" y="12532"/>
                  <a:pt x="21600" y="8355"/>
                </a:cubicBezTo>
                <a:cubicBezTo>
                  <a:pt x="21600" y="3741"/>
                  <a:pt x="16765" y="0"/>
                  <a:pt x="10800" y="0"/>
                </a:cubicBezTo>
                <a:close/>
              </a:path>
            </a:pathLst>
          </a:custGeom>
          <a:solidFill>
            <a:srgbClr val="DDDDDD">
              <a:alpha val="82028"/>
            </a:srgbClr>
          </a:solidFill>
          <a:ln w="25400">
            <a:solidFill>
              <a:srgbClr val="000000">
                <a:alpha val="82028"/>
              </a:srgbClr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z="3200" spc="-12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31" name="Callout"/>
          <p:cNvSpPr/>
          <p:nvPr/>
        </p:nvSpPr>
        <p:spPr>
          <a:xfrm>
            <a:off x="19569093" y="328313"/>
            <a:ext cx="4555333" cy="4471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6" y="0"/>
                  <a:pt x="0" y="3741"/>
                  <a:pt x="0" y="8355"/>
                </a:cubicBezTo>
                <a:cubicBezTo>
                  <a:pt x="0" y="11906"/>
                  <a:pt x="2870" y="14931"/>
                  <a:pt x="6910" y="16140"/>
                </a:cubicBezTo>
                <a:lnTo>
                  <a:pt x="8258" y="21600"/>
                </a:lnTo>
                <a:lnTo>
                  <a:pt x="9483" y="16640"/>
                </a:lnTo>
                <a:cubicBezTo>
                  <a:pt x="9915" y="16681"/>
                  <a:pt x="10353" y="16708"/>
                  <a:pt x="10800" y="16708"/>
                </a:cubicBezTo>
                <a:cubicBezTo>
                  <a:pt x="16764" y="16708"/>
                  <a:pt x="21600" y="12968"/>
                  <a:pt x="21600" y="8355"/>
                </a:cubicBezTo>
                <a:cubicBezTo>
                  <a:pt x="21600" y="3741"/>
                  <a:pt x="16764" y="0"/>
                  <a:pt x="10800" y="0"/>
                </a:cubicBez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z="3200" spc="-12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32" name="Circle"/>
          <p:cNvSpPr/>
          <p:nvPr/>
        </p:nvSpPr>
        <p:spPr>
          <a:xfrm>
            <a:off x="752449" y="10845800"/>
            <a:ext cx="838801" cy="838800"/>
          </a:xfrm>
          <a:prstGeom prst="ellipse">
            <a:avLst/>
          </a:prstGeom>
          <a:solidFill>
            <a:schemeClr val="accent3">
              <a:lumOff val="17647"/>
            </a:schemeClr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6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33" name="Circle"/>
          <p:cNvSpPr/>
          <p:nvPr/>
        </p:nvSpPr>
        <p:spPr>
          <a:xfrm>
            <a:off x="22850450" y="10845800"/>
            <a:ext cx="838801" cy="838800"/>
          </a:xfrm>
          <a:prstGeom prst="ellipse">
            <a:avLst/>
          </a:prstGeom>
          <a:solidFill>
            <a:schemeClr val="accent3">
              <a:lumOff val="17647"/>
            </a:schemeClr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6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34" name="Line"/>
          <p:cNvSpPr/>
          <p:nvPr/>
        </p:nvSpPr>
        <p:spPr>
          <a:xfrm>
            <a:off x="263685" y="12916199"/>
            <a:ext cx="23816112" cy="1"/>
          </a:xfrm>
          <a:prstGeom prst="line">
            <a:avLst/>
          </a:prstGeom>
          <a:ln w="38100">
            <a:solidFill>
              <a:srgbClr val="535353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35" name="Line"/>
          <p:cNvSpPr/>
          <p:nvPr/>
        </p:nvSpPr>
        <p:spPr>
          <a:xfrm flipV="1">
            <a:off x="14457740" y="12529149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36" name="Line"/>
          <p:cNvSpPr/>
          <p:nvPr/>
        </p:nvSpPr>
        <p:spPr>
          <a:xfrm flipV="1">
            <a:off x="16616740" y="12529149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37" name="Line"/>
          <p:cNvSpPr/>
          <p:nvPr/>
        </p:nvSpPr>
        <p:spPr>
          <a:xfrm flipV="1">
            <a:off x="19029740" y="12529149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38" name="Line"/>
          <p:cNvSpPr/>
          <p:nvPr/>
        </p:nvSpPr>
        <p:spPr>
          <a:xfrm flipV="1">
            <a:off x="21315740" y="12529149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39" name="Line"/>
          <p:cNvSpPr/>
          <p:nvPr/>
        </p:nvSpPr>
        <p:spPr>
          <a:xfrm flipV="1">
            <a:off x="12044740" y="12529149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40" name="Line"/>
          <p:cNvSpPr/>
          <p:nvPr/>
        </p:nvSpPr>
        <p:spPr>
          <a:xfrm flipV="1">
            <a:off x="9758740" y="12529149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41" name="Line"/>
          <p:cNvSpPr/>
          <p:nvPr/>
        </p:nvSpPr>
        <p:spPr>
          <a:xfrm flipV="1">
            <a:off x="7599740" y="12529149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42" name="Line"/>
          <p:cNvSpPr/>
          <p:nvPr/>
        </p:nvSpPr>
        <p:spPr>
          <a:xfrm flipV="1">
            <a:off x="5313740" y="12529149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43" name="Line"/>
          <p:cNvSpPr/>
          <p:nvPr/>
        </p:nvSpPr>
        <p:spPr>
          <a:xfrm flipV="1">
            <a:off x="3027740" y="12529149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44" name="Line"/>
          <p:cNvSpPr/>
          <p:nvPr/>
        </p:nvSpPr>
        <p:spPr>
          <a:xfrm flipV="1">
            <a:off x="233740" y="12529149"/>
            <a:ext cx="1" cy="736002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45" name="Line"/>
          <p:cNvSpPr/>
          <p:nvPr/>
        </p:nvSpPr>
        <p:spPr>
          <a:xfrm flipV="1">
            <a:off x="24109740" y="12529149"/>
            <a:ext cx="1" cy="736002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121408">
              <a:defRPr sz="9222"/>
            </a:pPr>
            <a:endParaRPr/>
          </a:p>
        </p:txBody>
      </p:sp>
      <p:pic>
        <p:nvPicPr>
          <p:cNvPr id="848" name="buyer-journey.jpg" descr="buyer-journ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45555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0" name="Table"/>
          <p:cNvGraphicFramePr/>
          <p:nvPr/>
        </p:nvGraphicFramePr>
        <p:xfrm>
          <a:off x="1600200" y="1174750"/>
          <a:ext cx="20981492" cy="11191677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3101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8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0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3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97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97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97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97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97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07947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z="2450" spc="-1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Nom du Touchpoint /  Point de contact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z="3150" b="1" spc="-13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z="3150" b="1" spc="-13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z="3150" b="1" spc="-13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z="3150" b="1" spc="-13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z="3150" b="1" spc="-13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431800" algn="ctr"/>
                        </a:tabLst>
                        <a:defRPr sz="1800"/>
                      </a:pPr>
                      <a:r>
                        <a:rPr sz="3150" b="1" spc="-13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z="3150" b="1" spc="-13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z="3150" b="1" spc="-13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z="3150" b="1" spc="-13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9925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z="2450" spc="-1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Channel / Canal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9925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z="2450" spc="-1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Interaction du client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9925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z="2450" spc="-1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Interaction de la marque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9925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z="2450" spc="-1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Avis du client perçu par le client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9925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z="2450" spc="-1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Décalage avec le positionnement voulu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9925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5000"/>
                        </a:lnSpc>
                        <a:spcBef>
                          <a:spcPts val="600"/>
                        </a:spcBef>
                        <a:tabLst>
                          <a:tab pos="177800" algn="l"/>
                        </a:tabLst>
                        <a:defRPr sz="1800"/>
                      </a:pPr>
                      <a:r>
                        <a:rPr sz="2450" spc="-1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Solutions et propositions d’amélioration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50"/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" name="Screenshot 2018-12-14 at 08.31.05.png" descr="Screenshot 2018-12-14 at 08.31.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24384001" cy="13119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customer-journey-map.png" descr="customer-journey-ma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41" y="0"/>
            <a:ext cx="21197456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" name="Screenshot 2020-01-01 at 18.30.37.png" descr="Screenshot 2020-01-01 at 18.30.3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133961" cy="138684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5-Brand-experience-map.png" descr="5-Brand-experience-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0"/>
            <a:ext cx="17743567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" name="2-customer-experience.jpg" descr="2-customer-experi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705414" cy="14036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ERSONA"/>
          <p:cNvSpPr txBox="1"/>
          <p:nvPr/>
        </p:nvSpPr>
        <p:spPr>
          <a:xfrm>
            <a:off x="-1825089" y="3085792"/>
            <a:ext cx="27943591" cy="6697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sz="377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PERSONA</a:t>
            </a:r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" name="emotional-journey_template.pdf" descr="emotional-journey_templat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21466542" cy="151506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HoTC_Map.jpg" descr="HoTC_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12700"/>
            <a:ext cx="24946743" cy="13072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6" name="Screenshot 2020-01-01 at 18.36.11.png" descr="Screenshot 2020-01-01 at 18.36.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099" y="-547986"/>
            <a:ext cx="25537052" cy="141047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SERVICE…"/>
          <p:cNvSpPr txBox="1"/>
          <p:nvPr/>
        </p:nvSpPr>
        <p:spPr>
          <a:xfrm>
            <a:off x="-1494889" y="-2146608"/>
            <a:ext cx="27943591" cy="112585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lnSpc>
                <a:spcPct val="70000"/>
              </a:lnSpc>
              <a:defRPr sz="37700" b="1">
                <a:latin typeface="Open Sans"/>
                <a:ea typeface="Open Sans"/>
                <a:cs typeface="Open Sans"/>
                <a:sym typeface="Open Sans"/>
              </a:defRPr>
            </a:pPr>
            <a:r>
              <a:t>SERVICE</a:t>
            </a:r>
          </a:p>
          <a:p>
            <a:pPr algn="ctr">
              <a:lnSpc>
                <a:spcPct val="70000"/>
              </a:lnSpc>
              <a:defRPr sz="37700" b="1">
                <a:latin typeface="Open Sans"/>
                <a:ea typeface="Open Sans"/>
                <a:cs typeface="Open Sans"/>
                <a:sym typeface="Open Sans"/>
              </a:defRPr>
            </a:pPr>
            <a:r>
              <a:t>BLUEPRINT</a:t>
            </a:r>
          </a:p>
        </p:txBody>
      </p:sp>
      <p:pic>
        <p:nvPicPr>
          <p:cNvPr id="869" name="Screenshot 2020-01-03 at 07.43.26.png" descr="Screenshot 2020-01-03 at 07.43.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703" y="8310562"/>
            <a:ext cx="21895297" cy="58481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SERVICE"/>
          <p:cNvSpPr txBox="1"/>
          <p:nvPr/>
        </p:nvSpPr>
        <p:spPr>
          <a:xfrm>
            <a:off x="-1825089" y="3085792"/>
            <a:ext cx="27943591" cy="6697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sz="377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SERVICE</a:t>
            </a:r>
          </a:p>
        </p:txBody>
      </p:sp>
      <p:sp>
        <p:nvSpPr>
          <p:cNvPr id="872" name="CARTE"/>
          <p:cNvSpPr txBox="1"/>
          <p:nvPr/>
        </p:nvSpPr>
        <p:spPr>
          <a:xfrm>
            <a:off x="-1698089" y="6387792"/>
            <a:ext cx="27943591" cy="6697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sz="37700" b="1">
                <a:solidFill>
                  <a:schemeClr val="accent5">
                    <a:satOff val="-3547"/>
                    <a:lumOff val="-10352"/>
                  </a:schemeClr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CARTE</a:t>
            </a:r>
          </a:p>
        </p:txBody>
      </p:sp>
    </p:spTree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Service_Design_Blueprint.png" descr="Service_Design_Bluepri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2738" y="-839590"/>
            <a:ext cx="21073434" cy="16284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" name="service-blueprint_template.pdf" descr="service-blueprint_templat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412" y="-246704"/>
            <a:ext cx="21585388" cy="152425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" name="2-service-blueprint-example-NNGroup.png" descr="2-service-blueprint-example-NNGrou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3093" y="-1746945"/>
            <a:ext cx="18945449" cy="162537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DISTRI-"/>
          <p:cNvSpPr txBox="1"/>
          <p:nvPr/>
        </p:nvSpPr>
        <p:spPr>
          <a:xfrm>
            <a:off x="-1825089" y="3085792"/>
            <a:ext cx="27943591" cy="6697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sz="377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DISTRI-</a:t>
            </a:r>
          </a:p>
        </p:txBody>
      </p:sp>
      <p:sp>
        <p:nvSpPr>
          <p:cNvPr id="881" name="BUTION"/>
          <p:cNvSpPr txBox="1"/>
          <p:nvPr/>
        </p:nvSpPr>
        <p:spPr>
          <a:xfrm>
            <a:off x="-1698089" y="6387792"/>
            <a:ext cx="27943591" cy="6697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sz="37700" b="1">
                <a:solidFill>
                  <a:schemeClr val="accent5">
                    <a:satOff val="-3547"/>
                    <a:lumOff val="-10352"/>
                  </a:schemeClr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BUTION</a:t>
            </a:r>
          </a:p>
        </p:txBody>
      </p:sp>
    </p:spTree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Line"/>
          <p:cNvSpPr/>
          <p:nvPr/>
        </p:nvSpPr>
        <p:spPr>
          <a:xfrm flipV="1">
            <a:off x="5339139" y="6091863"/>
            <a:ext cx="1" cy="5141288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84" name="Line"/>
          <p:cNvSpPr/>
          <p:nvPr/>
        </p:nvSpPr>
        <p:spPr>
          <a:xfrm flipV="1">
            <a:off x="7612439" y="3011448"/>
            <a:ext cx="1" cy="8348703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85" name="Line"/>
          <p:cNvSpPr/>
          <p:nvPr/>
        </p:nvSpPr>
        <p:spPr>
          <a:xfrm flipV="1">
            <a:off x="9898440" y="5922870"/>
            <a:ext cx="1" cy="5564281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86" name="Line"/>
          <p:cNvSpPr/>
          <p:nvPr/>
        </p:nvSpPr>
        <p:spPr>
          <a:xfrm flipV="1">
            <a:off x="3065839" y="8124031"/>
            <a:ext cx="1" cy="2982119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87" name="Line"/>
          <p:cNvSpPr/>
          <p:nvPr/>
        </p:nvSpPr>
        <p:spPr>
          <a:xfrm flipV="1">
            <a:off x="12184440" y="8433106"/>
            <a:ext cx="1" cy="2800045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88" name="Line"/>
          <p:cNvSpPr/>
          <p:nvPr/>
        </p:nvSpPr>
        <p:spPr>
          <a:xfrm flipH="1" flipV="1">
            <a:off x="14409147" y="8306106"/>
            <a:ext cx="48594" cy="3054045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89" name="Line"/>
          <p:cNvSpPr/>
          <p:nvPr/>
        </p:nvSpPr>
        <p:spPr>
          <a:xfrm flipH="1" flipV="1">
            <a:off x="16665784" y="2884448"/>
            <a:ext cx="77957" cy="8602703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90" name="Line"/>
          <p:cNvSpPr/>
          <p:nvPr/>
        </p:nvSpPr>
        <p:spPr>
          <a:xfrm flipV="1">
            <a:off x="19029741" y="7834425"/>
            <a:ext cx="1" cy="3398725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91" name="Line"/>
          <p:cNvSpPr/>
          <p:nvPr/>
        </p:nvSpPr>
        <p:spPr>
          <a:xfrm flipV="1">
            <a:off x="21315740" y="4550985"/>
            <a:ext cx="1" cy="6809167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92" name="StoryBoard"/>
          <p:cNvSpPr txBox="1"/>
          <p:nvPr/>
        </p:nvSpPr>
        <p:spPr>
          <a:xfrm>
            <a:off x="-1" y="-57151"/>
            <a:ext cx="2385616" cy="6477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spcBef>
                <a:spcPts val="3400"/>
              </a:spcBef>
              <a:defRPr sz="3200" b="1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StoryBoard</a:t>
            </a:r>
          </a:p>
        </p:txBody>
      </p:sp>
      <p:sp>
        <p:nvSpPr>
          <p:cNvPr id="893" name="Line"/>
          <p:cNvSpPr/>
          <p:nvPr/>
        </p:nvSpPr>
        <p:spPr>
          <a:xfrm>
            <a:off x="1439626" y="11265199"/>
            <a:ext cx="21504747" cy="1"/>
          </a:xfrm>
          <a:prstGeom prst="line">
            <a:avLst/>
          </a:prstGeom>
          <a:ln w="1016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94" name="Circle"/>
          <p:cNvSpPr/>
          <p:nvPr/>
        </p:nvSpPr>
        <p:spPr>
          <a:xfrm>
            <a:off x="11742725" y="10845800"/>
            <a:ext cx="838801" cy="838800"/>
          </a:xfrm>
          <a:prstGeom prst="ellipse">
            <a:avLst/>
          </a:prstGeom>
          <a:solidFill>
            <a:srgbClr val="005493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6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95" name="Circle"/>
          <p:cNvSpPr/>
          <p:nvPr/>
        </p:nvSpPr>
        <p:spPr>
          <a:xfrm>
            <a:off x="9471406" y="10845800"/>
            <a:ext cx="838801" cy="838800"/>
          </a:xfrm>
          <a:prstGeom prst="ellipse">
            <a:avLst/>
          </a:prstGeom>
          <a:solidFill>
            <a:srgbClr val="94D9F6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6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96" name="Circle"/>
          <p:cNvSpPr/>
          <p:nvPr/>
        </p:nvSpPr>
        <p:spPr>
          <a:xfrm>
            <a:off x="16298062" y="10845800"/>
            <a:ext cx="838801" cy="838800"/>
          </a:xfrm>
          <a:prstGeom prst="ellipse">
            <a:avLst/>
          </a:prstGeom>
          <a:solidFill>
            <a:srgbClr val="00365F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6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97" name="Circle"/>
          <p:cNvSpPr/>
          <p:nvPr/>
        </p:nvSpPr>
        <p:spPr>
          <a:xfrm>
            <a:off x="14014043" y="10845800"/>
            <a:ext cx="838801" cy="838800"/>
          </a:xfrm>
          <a:prstGeom prst="ellipse">
            <a:avLst/>
          </a:prstGeom>
          <a:solidFill>
            <a:srgbClr val="004275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6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98" name="Circle"/>
          <p:cNvSpPr/>
          <p:nvPr/>
        </p:nvSpPr>
        <p:spPr>
          <a:xfrm>
            <a:off x="4928768" y="10845800"/>
            <a:ext cx="838801" cy="838800"/>
          </a:xfrm>
          <a:prstGeom prst="ellipse">
            <a:avLst/>
          </a:prstGeom>
          <a:solidFill>
            <a:srgbClr val="34A5DA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6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99" name="Circle"/>
          <p:cNvSpPr/>
          <p:nvPr/>
        </p:nvSpPr>
        <p:spPr>
          <a:xfrm>
            <a:off x="2657449" y="10845800"/>
            <a:ext cx="838801" cy="838800"/>
          </a:xfrm>
          <a:prstGeom prst="ellipse">
            <a:avLst/>
          </a:prstGeom>
          <a:solidFill>
            <a:srgbClr val="94D9F6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6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900" name="Circle"/>
          <p:cNvSpPr/>
          <p:nvPr/>
        </p:nvSpPr>
        <p:spPr>
          <a:xfrm>
            <a:off x="18582079" y="10845800"/>
            <a:ext cx="838801" cy="838800"/>
          </a:xfrm>
          <a:prstGeom prst="ellipse">
            <a:avLst/>
          </a:prstGeom>
          <a:solidFill>
            <a:srgbClr val="FF2600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6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901" name="Circle"/>
          <p:cNvSpPr/>
          <p:nvPr/>
        </p:nvSpPr>
        <p:spPr>
          <a:xfrm>
            <a:off x="7200087" y="10845800"/>
            <a:ext cx="838801" cy="838800"/>
          </a:xfrm>
          <a:prstGeom prst="ellipse">
            <a:avLst/>
          </a:prstGeom>
          <a:solidFill>
            <a:srgbClr val="18679A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6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902" name="Circle"/>
          <p:cNvSpPr/>
          <p:nvPr/>
        </p:nvSpPr>
        <p:spPr>
          <a:xfrm>
            <a:off x="20878800" y="10845800"/>
            <a:ext cx="838800" cy="838800"/>
          </a:xfrm>
          <a:prstGeom prst="ellipse">
            <a:avLst/>
          </a:prstGeom>
          <a:solidFill>
            <a:srgbClr val="FF2600"/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6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903" name="Callout"/>
          <p:cNvSpPr/>
          <p:nvPr/>
        </p:nvSpPr>
        <p:spPr>
          <a:xfrm>
            <a:off x="276385" y="5426388"/>
            <a:ext cx="3742533" cy="3236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5" y="0"/>
                </a:moveTo>
                <a:cubicBezTo>
                  <a:pt x="746" y="0"/>
                  <a:pt x="0" y="863"/>
                  <a:pt x="0" y="1926"/>
                </a:cubicBezTo>
                <a:lnTo>
                  <a:pt x="0" y="14201"/>
                </a:lnTo>
                <a:cubicBezTo>
                  <a:pt x="0" y="15264"/>
                  <a:pt x="746" y="16127"/>
                  <a:pt x="1665" y="16127"/>
                </a:cubicBezTo>
                <a:lnTo>
                  <a:pt x="14660" y="16127"/>
                </a:lnTo>
                <a:lnTo>
                  <a:pt x="16048" y="21600"/>
                </a:lnTo>
                <a:lnTo>
                  <a:pt x="17433" y="16127"/>
                </a:lnTo>
                <a:lnTo>
                  <a:pt x="19935" y="16127"/>
                </a:lnTo>
                <a:cubicBezTo>
                  <a:pt x="20854" y="16127"/>
                  <a:pt x="21600" y="15264"/>
                  <a:pt x="21600" y="14201"/>
                </a:cubicBezTo>
                <a:lnTo>
                  <a:pt x="21600" y="1926"/>
                </a:lnTo>
                <a:cubicBezTo>
                  <a:pt x="21600" y="863"/>
                  <a:pt x="20854" y="0"/>
                  <a:pt x="19935" y="0"/>
                </a:cubicBezTo>
                <a:lnTo>
                  <a:pt x="1665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z="3200" spc="-12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904" name="Callout"/>
          <p:cNvSpPr/>
          <p:nvPr/>
        </p:nvSpPr>
        <p:spPr>
          <a:xfrm>
            <a:off x="2054899" y="2775659"/>
            <a:ext cx="4908154" cy="3382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0" y="0"/>
                </a:moveTo>
                <a:cubicBezTo>
                  <a:pt x="569" y="0"/>
                  <a:pt x="0" y="825"/>
                  <a:pt x="0" y="1842"/>
                </a:cubicBezTo>
                <a:lnTo>
                  <a:pt x="0" y="13585"/>
                </a:lnTo>
                <a:cubicBezTo>
                  <a:pt x="0" y="14602"/>
                  <a:pt x="569" y="15427"/>
                  <a:pt x="1270" y="15427"/>
                </a:cubicBezTo>
                <a:lnTo>
                  <a:pt x="13402" y="15427"/>
                </a:lnTo>
                <a:lnTo>
                  <a:pt x="14458" y="21600"/>
                </a:lnTo>
                <a:lnTo>
                  <a:pt x="15515" y="15427"/>
                </a:lnTo>
                <a:lnTo>
                  <a:pt x="20330" y="15427"/>
                </a:lnTo>
                <a:cubicBezTo>
                  <a:pt x="21031" y="15427"/>
                  <a:pt x="21600" y="14602"/>
                  <a:pt x="21600" y="13585"/>
                </a:cubicBezTo>
                <a:lnTo>
                  <a:pt x="21600" y="1842"/>
                </a:lnTo>
                <a:cubicBezTo>
                  <a:pt x="21600" y="825"/>
                  <a:pt x="21031" y="0"/>
                  <a:pt x="20330" y="0"/>
                </a:cubicBezTo>
                <a:lnTo>
                  <a:pt x="1270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12700">
              <a:lnSpc>
                <a:spcPct val="70000"/>
              </a:lnSpc>
              <a:defRPr sz="3200" spc="-12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 b="1" spc="-144"/>
          </a:p>
        </p:txBody>
      </p:sp>
      <p:sp>
        <p:nvSpPr>
          <p:cNvPr id="905" name="Callout"/>
          <p:cNvSpPr/>
          <p:nvPr/>
        </p:nvSpPr>
        <p:spPr>
          <a:xfrm>
            <a:off x="6790114" y="145631"/>
            <a:ext cx="4575573" cy="3130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2" y="0"/>
                </a:moveTo>
                <a:cubicBezTo>
                  <a:pt x="610" y="0"/>
                  <a:pt x="0" y="892"/>
                  <a:pt x="0" y="1991"/>
                </a:cubicBezTo>
                <a:lnTo>
                  <a:pt x="0" y="14678"/>
                </a:lnTo>
                <a:cubicBezTo>
                  <a:pt x="0" y="15777"/>
                  <a:pt x="610" y="16669"/>
                  <a:pt x="1362" y="16669"/>
                </a:cubicBezTo>
                <a:lnTo>
                  <a:pt x="2675" y="16669"/>
                </a:lnTo>
                <a:lnTo>
                  <a:pt x="3811" y="21600"/>
                </a:lnTo>
                <a:lnTo>
                  <a:pt x="4944" y="16669"/>
                </a:lnTo>
                <a:lnTo>
                  <a:pt x="20240" y="16669"/>
                </a:lnTo>
                <a:cubicBezTo>
                  <a:pt x="20992" y="16669"/>
                  <a:pt x="21600" y="15777"/>
                  <a:pt x="21600" y="14678"/>
                </a:cubicBezTo>
                <a:lnTo>
                  <a:pt x="21600" y="1991"/>
                </a:lnTo>
                <a:cubicBezTo>
                  <a:pt x="21600" y="892"/>
                  <a:pt x="20992" y="0"/>
                  <a:pt x="20240" y="0"/>
                </a:cubicBezTo>
                <a:lnTo>
                  <a:pt x="1362" y="0"/>
                </a:lnTo>
                <a:close/>
              </a:path>
            </a:pathLst>
          </a:custGeom>
          <a:solidFill>
            <a:srgbClr val="DDDDDD">
              <a:alpha val="88168"/>
            </a:srgbClr>
          </a:solidFill>
          <a:ln w="25400">
            <a:solidFill>
              <a:srgbClr val="000000">
                <a:alpha val="88168"/>
              </a:srgbClr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z="3200" spc="-12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906" name="Callout"/>
          <p:cNvSpPr/>
          <p:nvPr/>
        </p:nvSpPr>
        <p:spPr>
          <a:xfrm>
            <a:off x="9090666" y="2775659"/>
            <a:ext cx="3855642" cy="3130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16" y="0"/>
                </a:moveTo>
                <a:cubicBezTo>
                  <a:pt x="724" y="0"/>
                  <a:pt x="0" y="892"/>
                  <a:pt x="0" y="1991"/>
                </a:cubicBezTo>
                <a:lnTo>
                  <a:pt x="0" y="14678"/>
                </a:lnTo>
                <a:cubicBezTo>
                  <a:pt x="0" y="15777"/>
                  <a:pt x="724" y="16669"/>
                  <a:pt x="1616" y="16669"/>
                </a:cubicBezTo>
                <a:lnTo>
                  <a:pt x="3175" y="16669"/>
                </a:lnTo>
                <a:lnTo>
                  <a:pt x="4522" y="21600"/>
                </a:lnTo>
                <a:lnTo>
                  <a:pt x="5867" y="16669"/>
                </a:lnTo>
                <a:lnTo>
                  <a:pt x="19984" y="16669"/>
                </a:lnTo>
                <a:cubicBezTo>
                  <a:pt x="20876" y="16669"/>
                  <a:pt x="21600" y="15777"/>
                  <a:pt x="21600" y="14678"/>
                </a:cubicBezTo>
                <a:lnTo>
                  <a:pt x="21600" y="1991"/>
                </a:lnTo>
                <a:cubicBezTo>
                  <a:pt x="21600" y="892"/>
                  <a:pt x="20876" y="0"/>
                  <a:pt x="19984" y="0"/>
                </a:cubicBezTo>
                <a:lnTo>
                  <a:pt x="1616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defTabSz="825500">
              <a:lnSpc>
                <a:spcPct val="70000"/>
              </a:lnSpc>
              <a:defRPr sz="3200" spc="-12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907" name="Callout"/>
          <p:cNvSpPr/>
          <p:nvPr/>
        </p:nvSpPr>
        <p:spPr>
          <a:xfrm>
            <a:off x="10226268" y="5553388"/>
            <a:ext cx="3146426" cy="3232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1" y="0"/>
                </a:moveTo>
                <a:cubicBezTo>
                  <a:pt x="887" y="0"/>
                  <a:pt x="0" y="864"/>
                  <a:pt x="0" y="1928"/>
                </a:cubicBezTo>
                <a:lnTo>
                  <a:pt x="0" y="14217"/>
                </a:lnTo>
                <a:cubicBezTo>
                  <a:pt x="0" y="15281"/>
                  <a:pt x="887" y="16145"/>
                  <a:pt x="1981" y="16145"/>
                </a:cubicBezTo>
                <a:lnTo>
                  <a:pt x="11863" y="16145"/>
                </a:lnTo>
                <a:lnTo>
                  <a:pt x="13511" y="21600"/>
                </a:lnTo>
                <a:lnTo>
                  <a:pt x="15162" y="16145"/>
                </a:lnTo>
                <a:lnTo>
                  <a:pt x="19619" y="16145"/>
                </a:lnTo>
                <a:cubicBezTo>
                  <a:pt x="20713" y="16145"/>
                  <a:pt x="21600" y="15281"/>
                  <a:pt x="21600" y="14217"/>
                </a:cubicBezTo>
                <a:lnTo>
                  <a:pt x="21600" y="1928"/>
                </a:lnTo>
                <a:cubicBezTo>
                  <a:pt x="21600" y="864"/>
                  <a:pt x="20713" y="0"/>
                  <a:pt x="19619" y="0"/>
                </a:cubicBezTo>
                <a:lnTo>
                  <a:pt x="1981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z="3200" spc="-12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908" name="Callout"/>
          <p:cNvSpPr/>
          <p:nvPr/>
        </p:nvSpPr>
        <p:spPr>
          <a:xfrm>
            <a:off x="13770353" y="5553388"/>
            <a:ext cx="3355182" cy="3183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7" y="0"/>
                </a:moveTo>
                <a:cubicBezTo>
                  <a:pt x="832" y="0"/>
                  <a:pt x="0" y="877"/>
                  <a:pt x="0" y="1958"/>
                </a:cubicBezTo>
                <a:lnTo>
                  <a:pt x="0" y="14437"/>
                </a:lnTo>
                <a:cubicBezTo>
                  <a:pt x="0" y="15517"/>
                  <a:pt x="832" y="16395"/>
                  <a:pt x="1857" y="16395"/>
                </a:cubicBezTo>
                <a:lnTo>
                  <a:pt x="2736" y="16395"/>
                </a:lnTo>
                <a:lnTo>
                  <a:pt x="4282" y="21600"/>
                </a:lnTo>
                <a:lnTo>
                  <a:pt x="5828" y="16395"/>
                </a:lnTo>
                <a:lnTo>
                  <a:pt x="19745" y="16395"/>
                </a:lnTo>
                <a:cubicBezTo>
                  <a:pt x="20770" y="16395"/>
                  <a:pt x="21600" y="15517"/>
                  <a:pt x="21600" y="14437"/>
                </a:cubicBezTo>
                <a:lnTo>
                  <a:pt x="21600" y="1958"/>
                </a:lnTo>
                <a:cubicBezTo>
                  <a:pt x="21600" y="877"/>
                  <a:pt x="20770" y="0"/>
                  <a:pt x="19745" y="0"/>
                </a:cubicBezTo>
                <a:lnTo>
                  <a:pt x="1857" y="0"/>
                </a:lnTo>
                <a:close/>
              </a:path>
            </a:pathLst>
          </a:custGeom>
          <a:solidFill>
            <a:srgbClr val="DDDDDD">
              <a:alpha val="91061"/>
            </a:srgbClr>
          </a:solidFill>
          <a:ln w="25400">
            <a:solidFill>
              <a:srgbClr val="000000">
                <a:alpha val="91061"/>
              </a:srgbClr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z="3200" spc="-12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 b="1" spc="-144"/>
          </a:p>
        </p:txBody>
      </p:sp>
      <p:sp>
        <p:nvSpPr>
          <p:cNvPr id="909" name="Callout"/>
          <p:cNvSpPr/>
          <p:nvPr/>
        </p:nvSpPr>
        <p:spPr>
          <a:xfrm>
            <a:off x="12971621" y="362179"/>
            <a:ext cx="4568826" cy="3251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4" y="0"/>
                </a:moveTo>
                <a:cubicBezTo>
                  <a:pt x="611" y="0"/>
                  <a:pt x="0" y="859"/>
                  <a:pt x="0" y="1916"/>
                </a:cubicBezTo>
                <a:lnTo>
                  <a:pt x="0" y="14132"/>
                </a:lnTo>
                <a:cubicBezTo>
                  <a:pt x="0" y="15190"/>
                  <a:pt x="611" y="16048"/>
                  <a:pt x="1364" y="16048"/>
                </a:cubicBezTo>
                <a:lnTo>
                  <a:pt x="16269" y="16048"/>
                </a:lnTo>
                <a:lnTo>
                  <a:pt x="17405" y="21600"/>
                </a:lnTo>
                <a:lnTo>
                  <a:pt x="18542" y="16048"/>
                </a:lnTo>
                <a:lnTo>
                  <a:pt x="20238" y="16048"/>
                </a:lnTo>
                <a:cubicBezTo>
                  <a:pt x="20991" y="16048"/>
                  <a:pt x="21600" y="15190"/>
                  <a:pt x="21600" y="14132"/>
                </a:cubicBezTo>
                <a:lnTo>
                  <a:pt x="21600" y="1916"/>
                </a:lnTo>
                <a:cubicBezTo>
                  <a:pt x="21600" y="859"/>
                  <a:pt x="20991" y="0"/>
                  <a:pt x="20238" y="0"/>
                </a:cubicBezTo>
                <a:lnTo>
                  <a:pt x="1364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z="3200" spc="-12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910" name="Callout"/>
          <p:cNvSpPr/>
          <p:nvPr/>
        </p:nvSpPr>
        <p:spPr>
          <a:xfrm>
            <a:off x="17268049" y="3434085"/>
            <a:ext cx="3493295" cy="4471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3741"/>
                  <a:pt x="0" y="8355"/>
                </a:cubicBezTo>
                <a:cubicBezTo>
                  <a:pt x="0" y="12515"/>
                  <a:pt x="3936" y="15955"/>
                  <a:pt x="9082" y="16593"/>
                </a:cubicBezTo>
                <a:lnTo>
                  <a:pt x="10768" y="21600"/>
                </a:lnTo>
                <a:lnTo>
                  <a:pt x="12454" y="16600"/>
                </a:lnTo>
                <a:cubicBezTo>
                  <a:pt x="17631" y="15983"/>
                  <a:pt x="21600" y="12532"/>
                  <a:pt x="21600" y="8355"/>
                </a:cubicBezTo>
                <a:cubicBezTo>
                  <a:pt x="21600" y="3741"/>
                  <a:pt x="16765" y="0"/>
                  <a:pt x="10800" y="0"/>
                </a:cubicBezTo>
                <a:close/>
              </a:path>
            </a:pathLst>
          </a:custGeom>
          <a:solidFill>
            <a:srgbClr val="DDDDDD">
              <a:alpha val="82028"/>
            </a:srgbClr>
          </a:solidFill>
          <a:ln w="25400">
            <a:solidFill>
              <a:srgbClr val="000000">
                <a:alpha val="82028"/>
              </a:srgbClr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z="3200" spc="-12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911" name="Callout"/>
          <p:cNvSpPr/>
          <p:nvPr/>
        </p:nvSpPr>
        <p:spPr>
          <a:xfrm>
            <a:off x="19569093" y="328313"/>
            <a:ext cx="4555333" cy="4471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6" y="0"/>
                  <a:pt x="0" y="3741"/>
                  <a:pt x="0" y="8355"/>
                </a:cubicBezTo>
                <a:cubicBezTo>
                  <a:pt x="0" y="11906"/>
                  <a:pt x="2870" y="14931"/>
                  <a:pt x="6910" y="16140"/>
                </a:cubicBezTo>
                <a:lnTo>
                  <a:pt x="8258" y="21600"/>
                </a:lnTo>
                <a:lnTo>
                  <a:pt x="9483" y="16640"/>
                </a:lnTo>
                <a:cubicBezTo>
                  <a:pt x="9915" y="16681"/>
                  <a:pt x="10353" y="16708"/>
                  <a:pt x="10800" y="16708"/>
                </a:cubicBezTo>
                <a:cubicBezTo>
                  <a:pt x="16764" y="16708"/>
                  <a:pt x="21600" y="12968"/>
                  <a:pt x="21600" y="8355"/>
                </a:cubicBezTo>
                <a:cubicBezTo>
                  <a:pt x="21600" y="3741"/>
                  <a:pt x="16764" y="0"/>
                  <a:pt x="10800" y="0"/>
                </a:cubicBezTo>
                <a:close/>
              </a:path>
            </a:pathLst>
          </a:custGeom>
          <a:solidFill>
            <a:srgbClr val="DDDDDD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defTabSz="825500">
              <a:lnSpc>
                <a:spcPct val="70000"/>
              </a:lnSpc>
              <a:defRPr sz="3200" spc="-12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912" name="Circle"/>
          <p:cNvSpPr/>
          <p:nvPr/>
        </p:nvSpPr>
        <p:spPr>
          <a:xfrm>
            <a:off x="752449" y="10845800"/>
            <a:ext cx="838801" cy="838800"/>
          </a:xfrm>
          <a:prstGeom prst="ellipse">
            <a:avLst/>
          </a:prstGeom>
          <a:solidFill>
            <a:schemeClr val="accent3">
              <a:lumOff val="17647"/>
            </a:schemeClr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6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913" name="Circle"/>
          <p:cNvSpPr/>
          <p:nvPr/>
        </p:nvSpPr>
        <p:spPr>
          <a:xfrm>
            <a:off x="22850450" y="10845800"/>
            <a:ext cx="838801" cy="838800"/>
          </a:xfrm>
          <a:prstGeom prst="ellipse">
            <a:avLst/>
          </a:prstGeom>
          <a:solidFill>
            <a:schemeClr val="accent3">
              <a:lumOff val="17647"/>
            </a:schemeClr>
          </a:solidFill>
          <a:ln w="3175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1600" b="1" cap="all">
                <a:solidFill>
                  <a:srgbClr val="18679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914" name="Line"/>
          <p:cNvSpPr/>
          <p:nvPr/>
        </p:nvSpPr>
        <p:spPr>
          <a:xfrm>
            <a:off x="263685" y="12916199"/>
            <a:ext cx="23816112" cy="1"/>
          </a:xfrm>
          <a:prstGeom prst="line">
            <a:avLst/>
          </a:prstGeom>
          <a:ln w="38100">
            <a:solidFill>
              <a:srgbClr val="535353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915" name="Line"/>
          <p:cNvSpPr/>
          <p:nvPr/>
        </p:nvSpPr>
        <p:spPr>
          <a:xfrm flipV="1">
            <a:off x="14457740" y="12529149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916" name="Line"/>
          <p:cNvSpPr/>
          <p:nvPr/>
        </p:nvSpPr>
        <p:spPr>
          <a:xfrm flipV="1">
            <a:off x="16616740" y="12529149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917" name="Line"/>
          <p:cNvSpPr/>
          <p:nvPr/>
        </p:nvSpPr>
        <p:spPr>
          <a:xfrm flipV="1">
            <a:off x="19029740" y="12529149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918" name="Line"/>
          <p:cNvSpPr/>
          <p:nvPr/>
        </p:nvSpPr>
        <p:spPr>
          <a:xfrm flipV="1">
            <a:off x="21315740" y="12529149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919" name="Line"/>
          <p:cNvSpPr/>
          <p:nvPr/>
        </p:nvSpPr>
        <p:spPr>
          <a:xfrm flipV="1">
            <a:off x="12044740" y="12529149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920" name="Line"/>
          <p:cNvSpPr/>
          <p:nvPr/>
        </p:nvSpPr>
        <p:spPr>
          <a:xfrm flipV="1">
            <a:off x="9758740" y="12529149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921" name="Line"/>
          <p:cNvSpPr/>
          <p:nvPr/>
        </p:nvSpPr>
        <p:spPr>
          <a:xfrm flipV="1">
            <a:off x="7599740" y="12529149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922" name="Line"/>
          <p:cNvSpPr/>
          <p:nvPr/>
        </p:nvSpPr>
        <p:spPr>
          <a:xfrm flipV="1">
            <a:off x="5313740" y="12529149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923" name="Line"/>
          <p:cNvSpPr/>
          <p:nvPr/>
        </p:nvSpPr>
        <p:spPr>
          <a:xfrm flipV="1">
            <a:off x="3027740" y="12529149"/>
            <a:ext cx="1" cy="736002"/>
          </a:xfrm>
          <a:prstGeom prst="line">
            <a:avLst/>
          </a:prstGeom>
          <a:ln w="127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924" name="Line"/>
          <p:cNvSpPr/>
          <p:nvPr/>
        </p:nvSpPr>
        <p:spPr>
          <a:xfrm flipV="1">
            <a:off x="233740" y="12529149"/>
            <a:ext cx="1" cy="736002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925" name="Line"/>
          <p:cNvSpPr/>
          <p:nvPr/>
        </p:nvSpPr>
        <p:spPr>
          <a:xfrm flipV="1">
            <a:off x="24109740" y="12529149"/>
            <a:ext cx="1" cy="736002"/>
          </a:xfrm>
          <a:prstGeom prst="line">
            <a:avLst/>
          </a:prstGeom>
          <a:ln w="25400">
            <a:solidFill>
              <a:srgbClr val="34A5D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80000"/>
              </a:lnSpc>
              <a:defRPr sz="3200" b="1" cap="all">
                <a:solidFill>
                  <a:srgbClr val="83878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BUYER"/>
          <p:cNvSpPr txBox="1"/>
          <p:nvPr/>
        </p:nvSpPr>
        <p:spPr>
          <a:xfrm>
            <a:off x="-1825089" y="3085792"/>
            <a:ext cx="27943591" cy="6697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sz="377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BUYER</a:t>
            </a:r>
          </a:p>
        </p:txBody>
      </p:sp>
      <p:sp>
        <p:nvSpPr>
          <p:cNvPr id="390" name="PERSONA"/>
          <p:cNvSpPr txBox="1"/>
          <p:nvPr/>
        </p:nvSpPr>
        <p:spPr>
          <a:xfrm>
            <a:off x="-1698089" y="5879792"/>
            <a:ext cx="27943591" cy="6697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sz="37700" b="1">
                <a:solidFill>
                  <a:schemeClr val="accent5">
                    <a:satOff val="-3547"/>
                    <a:lumOff val="-10352"/>
                  </a:schemeClr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PERSONA</a:t>
            </a:r>
          </a:p>
        </p:txBody>
      </p:sp>
    </p:spTree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" name="storyboard2.png" descr="storyboard2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8373" y="-1"/>
            <a:ext cx="22455387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071" y="989541"/>
            <a:ext cx="13894529" cy="10834159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Définition du persona :…"/>
          <p:cNvSpPr txBox="1"/>
          <p:nvPr/>
        </p:nvSpPr>
        <p:spPr>
          <a:xfrm>
            <a:off x="647590" y="1002241"/>
            <a:ext cx="8555654" cy="11384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Définition du persona : </a:t>
            </a:r>
          </a:p>
          <a:p>
            <a:pPr>
              <a:defRPr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b="1">
                <a:latin typeface="Open Sans"/>
                <a:ea typeface="Open Sans"/>
                <a:cs typeface="Open Sans"/>
                <a:sym typeface="Open Sans"/>
              </a:rPr>
              <a:t>personnage imaginaire</a:t>
            </a:r>
            <a:r>
              <a:t> représentant un groupe cible dans le cadre d’une réflexion sur l’évolution d’un produit ou service. </a:t>
            </a:r>
          </a:p>
          <a:p>
            <a:pPr>
              <a:defRPr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  <a:p>
            <a:pPr>
              <a:defRPr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  <a:p>
            <a:pPr>
              <a:defRPr b="1">
                <a:latin typeface="Open Sans"/>
                <a:ea typeface="Open Sans"/>
                <a:cs typeface="Open Sans"/>
                <a:sym typeface="Open Sans"/>
              </a:defRPr>
            </a:pPr>
            <a:r>
              <a:t>Extrait Wikipedia :</a:t>
            </a:r>
          </a:p>
          <a:p>
            <a:pPr>
              <a:defRPr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« un Persona est une personne fictive dotée d'attributs et de caractéristiques sociales et psychologiques et qui représente un groupe cible»</a:t>
            </a:r>
          </a:p>
          <a:p>
            <a:pPr>
              <a:defRPr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copie ci-contre</a:t>
            </a:r>
          </a:p>
          <a:p>
            <a:pPr>
              <a:defRPr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  <a:p>
            <a:pPr>
              <a:defRPr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On utilise aussi le terme de « buyer persona ». Mais le persona peut être BtoB, BtoC, il peut être un intermédiaire, un journaliste ou un influenceur.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1739</Words>
  <Application>Microsoft Macintosh PowerPoint</Application>
  <PresentationFormat>Custom</PresentationFormat>
  <Paragraphs>466</Paragraphs>
  <Slides>80</Slides>
  <Notes>4</Notes>
  <HiddenSlides>11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0" baseType="lpstr">
      <vt:lpstr>Arial</vt:lpstr>
      <vt:lpstr>Avenir Book</vt:lpstr>
      <vt:lpstr>Avenir Heavy</vt:lpstr>
      <vt:lpstr>Calibri</vt:lpstr>
      <vt:lpstr>Calibri Light</vt:lpstr>
      <vt:lpstr>Helvetica Neue</vt:lpstr>
      <vt:lpstr>Open Sans</vt:lpstr>
      <vt:lpstr>Open Sans Light</vt:lpstr>
      <vt:lpstr>Segoe UI</vt:lpstr>
      <vt:lpstr>Office Theme</vt:lpstr>
      <vt:lpstr>PERSONA</vt:lpstr>
      <vt:lpstr>PowerPoint Presentation</vt:lpstr>
      <vt:lpstr>Marketing</vt:lpstr>
      <vt:lpstr>Marketing</vt:lpstr>
      <vt:lpstr>PowerPoint Presentation</vt:lpstr>
      <vt:lpstr>PERSONA + Empathy map + USER STORY (EPIC Pain point problème) + Parcours client (customer journey)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Millennials</vt:lpstr>
      <vt:lpstr>PowerPoint Presentation</vt:lpstr>
      <vt:lpstr> Jean-Luc</vt:lpstr>
      <vt:lpstr> Jean-Luc</vt:lpstr>
      <vt:lpstr>Nom de la carte persona</vt:lpstr>
      <vt:lpstr>Mr PARK</vt:lpstr>
      <vt:lpstr>BOB</vt:lpstr>
      <vt:lpstr>JOHN</vt:lpstr>
      <vt:lpstr>Marie Eve</vt:lpstr>
      <vt:lpstr>Cristella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User Stories  (US)</vt:lpstr>
      <vt:lpstr>Exemple de user stories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</dc:title>
  <cp:lastModifiedBy>hubert kratiroff</cp:lastModifiedBy>
  <cp:revision>1</cp:revision>
  <dcterms:modified xsi:type="dcterms:W3CDTF">2020-10-15T10:54:28Z</dcterms:modified>
</cp:coreProperties>
</file>